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40"/>
  </p:notesMasterIdLst>
  <p:sldIdLst>
    <p:sldId id="256" r:id="rId2"/>
    <p:sldId id="310" r:id="rId3"/>
    <p:sldId id="257" r:id="rId4"/>
    <p:sldId id="258" r:id="rId5"/>
    <p:sldId id="259" r:id="rId6"/>
    <p:sldId id="261" r:id="rId7"/>
    <p:sldId id="265" r:id="rId8"/>
    <p:sldId id="262" r:id="rId9"/>
    <p:sldId id="260" r:id="rId10"/>
    <p:sldId id="263" r:id="rId11"/>
    <p:sldId id="311" r:id="rId12"/>
    <p:sldId id="312" r:id="rId13"/>
    <p:sldId id="266" r:id="rId14"/>
    <p:sldId id="267" r:id="rId15"/>
    <p:sldId id="268" r:id="rId16"/>
    <p:sldId id="269" r:id="rId17"/>
    <p:sldId id="271" r:id="rId18"/>
    <p:sldId id="272" r:id="rId19"/>
    <p:sldId id="270" r:id="rId20"/>
    <p:sldId id="273" r:id="rId21"/>
    <p:sldId id="280" r:id="rId22"/>
    <p:sldId id="282" r:id="rId23"/>
    <p:sldId id="313" r:id="rId24"/>
    <p:sldId id="275" r:id="rId25"/>
    <p:sldId id="286" r:id="rId26"/>
    <p:sldId id="276" r:id="rId27"/>
    <p:sldId id="283" r:id="rId28"/>
    <p:sldId id="285" r:id="rId29"/>
    <p:sldId id="315" r:id="rId30"/>
    <p:sldId id="317" r:id="rId31"/>
    <p:sldId id="296" r:id="rId32"/>
    <p:sldId id="314" r:id="rId33"/>
    <p:sldId id="287" r:id="rId34"/>
    <p:sldId id="297" r:id="rId35"/>
    <p:sldId id="299" r:id="rId36"/>
    <p:sldId id="316" r:id="rId37"/>
    <p:sldId id="308" r:id="rId38"/>
    <p:sldId id="309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AF20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5" autoAdjust="0"/>
    <p:restoredTop sz="99822" autoAdjust="0"/>
  </p:normalViewPr>
  <p:slideViewPr>
    <p:cSldViewPr>
      <p:cViewPr>
        <p:scale>
          <a:sx n="73" d="100"/>
          <a:sy n="73" d="100"/>
        </p:scale>
        <p:origin x="-1236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355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54C574-A15E-489F-B57F-4FA7D921EBF2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661174B-659A-4D31-906F-C40B9CBF1163}">
      <dgm:prSet/>
      <dgm:spPr/>
      <dgm:t>
        <a:bodyPr/>
        <a:lstStyle/>
        <a:p>
          <a:pPr rtl="0"/>
          <a:r>
            <a:rPr lang="en-US" b="1" dirty="0" smtClean="0"/>
            <a:t>Economic lense</a:t>
          </a:r>
          <a:r>
            <a:rPr lang="en-US" dirty="0" smtClean="0"/>
            <a:t>: </a:t>
          </a:r>
          <a:endParaRPr lang="en-US" dirty="0"/>
        </a:p>
      </dgm:t>
    </dgm:pt>
    <dgm:pt modelId="{9AFF04B0-0FFB-428B-BDAD-9E1965E33921}" type="parTrans" cxnId="{DCE77A1C-15E1-4931-87BB-CAFF26FCA63B}">
      <dgm:prSet/>
      <dgm:spPr/>
      <dgm:t>
        <a:bodyPr/>
        <a:lstStyle/>
        <a:p>
          <a:endParaRPr lang="en-US"/>
        </a:p>
      </dgm:t>
    </dgm:pt>
    <dgm:pt modelId="{1FFA3587-9630-412D-9903-E65D631238F0}" type="sibTrans" cxnId="{DCE77A1C-15E1-4931-87BB-CAFF26FCA63B}">
      <dgm:prSet/>
      <dgm:spPr/>
      <dgm:t>
        <a:bodyPr/>
        <a:lstStyle/>
        <a:p>
          <a:endParaRPr lang="en-US"/>
        </a:p>
      </dgm:t>
    </dgm:pt>
    <dgm:pt modelId="{17156AA5-B899-4042-9B36-796BA9C4E30A}">
      <dgm:prSet/>
      <dgm:spPr/>
      <dgm:t>
        <a:bodyPr/>
        <a:lstStyle/>
        <a:p>
          <a:pPr rtl="0"/>
          <a:r>
            <a:rPr lang="en-US" dirty="0" smtClean="0"/>
            <a:t>Vocational and Skills Development </a:t>
          </a:r>
          <a:endParaRPr lang="en-US" dirty="0"/>
        </a:p>
      </dgm:t>
    </dgm:pt>
    <dgm:pt modelId="{121207C8-A88A-4F36-B6F0-452C5A379B7B}" type="parTrans" cxnId="{BB122EAA-D589-4E43-B91C-1A93E681CD96}">
      <dgm:prSet/>
      <dgm:spPr/>
      <dgm:t>
        <a:bodyPr/>
        <a:lstStyle/>
        <a:p>
          <a:endParaRPr lang="en-US"/>
        </a:p>
      </dgm:t>
    </dgm:pt>
    <dgm:pt modelId="{7544F90E-FFD7-4682-B7E9-7994C4AD87CE}" type="sibTrans" cxnId="{BB122EAA-D589-4E43-B91C-1A93E681CD96}">
      <dgm:prSet/>
      <dgm:spPr/>
      <dgm:t>
        <a:bodyPr/>
        <a:lstStyle/>
        <a:p>
          <a:endParaRPr lang="en-US"/>
        </a:p>
      </dgm:t>
    </dgm:pt>
    <dgm:pt modelId="{363F7C16-86A1-4957-940A-8353F5A382C1}">
      <dgm:prSet/>
      <dgm:spPr/>
      <dgm:t>
        <a:bodyPr/>
        <a:lstStyle/>
        <a:p>
          <a:pPr rtl="0"/>
          <a:r>
            <a:rPr lang="en-US" b="1" smtClean="0"/>
            <a:t>Problem solving lense</a:t>
          </a:r>
          <a:r>
            <a:rPr lang="en-US" smtClean="0"/>
            <a:t>: </a:t>
          </a:r>
          <a:endParaRPr lang="en-US"/>
        </a:p>
      </dgm:t>
    </dgm:pt>
    <dgm:pt modelId="{93E4F393-DBB8-457E-8F6E-653DA1973AC7}" type="parTrans" cxnId="{ABA33F2F-92D9-47A9-84BE-78ABD854BBFD}">
      <dgm:prSet/>
      <dgm:spPr/>
      <dgm:t>
        <a:bodyPr/>
        <a:lstStyle/>
        <a:p>
          <a:endParaRPr lang="en-US"/>
        </a:p>
      </dgm:t>
    </dgm:pt>
    <dgm:pt modelId="{83A269CF-75B7-4D42-96D5-E613F0857A93}" type="sibTrans" cxnId="{ABA33F2F-92D9-47A9-84BE-78ABD854BBFD}">
      <dgm:prSet/>
      <dgm:spPr/>
      <dgm:t>
        <a:bodyPr/>
        <a:lstStyle/>
        <a:p>
          <a:endParaRPr lang="en-US"/>
        </a:p>
      </dgm:t>
    </dgm:pt>
    <dgm:pt modelId="{16F302F1-220F-4A93-9490-C1B841F838B4}">
      <dgm:prSet/>
      <dgm:spPr/>
      <dgm:t>
        <a:bodyPr/>
        <a:lstStyle/>
        <a:p>
          <a:pPr rtl="0"/>
          <a:r>
            <a:rPr lang="en-US" smtClean="0"/>
            <a:t>Reproductive health and  Sexuality</a:t>
          </a:r>
          <a:endParaRPr lang="en-US"/>
        </a:p>
      </dgm:t>
    </dgm:pt>
    <dgm:pt modelId="{A9549688-9F9D-42EC-A003-4DE8D5E68C56}" type="parTrans" cxnId="{91ECC836-826C-4275-8F94-CE93D60470F6}">
      <dgm:prSet/>
      <dgm:spPr/>
      <dgm:t>
        <a:bodyPr/>
        <a:lstStyle/>
        <a:p>
          <a:endParaRPr lang="en-US"/>
        </a:p>
      </dgm:t>
    </dgm:pt>
    <dgm:pt modelId="{C1B18999-4281-4D15-B9BE-84565FA19E07}" type="sibTrans" cxnId="{91ECC836-826C-4275-8F94-CE93D60470F6}">
      <dgm:prSet/>
      <dgm:spPr/>
      <dgm:t>
        <a:bodyPr/>
        <a:lstStyle/>
        <a:p>
          <a:endParaRPr lang="en-US"/>
        </a:p>
      </dgm:t>
    </dgm:pt>
    <dgm:pt modelId="{38481488-5136-4949-A468-0F5486826B54}">
      <dgm:prSet/>
      <dgm:spPr/>
      <dgm:t>
        <a:bodyPr/>
        <a:lstStyle/>
        <a:p>
          <a:pPr rtl="0"/>
          <a:r>
            <a:rPr lang="en-US" b="1" dirty="0" smtClean="0"/>
            <a:t>Youth for development/as resources, ‘instrumentalized/used</a:t>
          </a:r>
          <a:r>
            <a:rPr lang="en-US" dirty="0" smtClean="0"/>
            <a:t>’:</a:t>
          </a:r>
          <a:endParaRPr lang="en-US" dirty="0"/>
        </a:p>
      </dgm:t>
    </dgm:pt>
    <dgm:pt modelId="{3912F530-7AAA-4384-873D-22FEFD029164}" type="parTrans" cxnId="{AE0EF2B9-C9CB-4ECA-A350-22AB183FCC70}">
      <dgm:prSet/>
      <dgm:spPr/>
      <dgm:t>
        <a:bodyPr/>
        <a:lstStyle/>
        <a:p>
          <a:endParaRPr lang="en-US"/>
        </a:p>
      </dgm:t>
    </dgm:pt>
    <dgm:pt modelId="{617B96D7-DE2A-4893-A316-F7512EFD97E0}" type="sibTrans" cxnId="{AE0EF2B9-C9CB-4ECA-A350-22AB183FCC70}">
      <dgm:prSet/>
      <dgm:spPr/>
      <dgm:t>
        <a:bodyPr/>
        <a:lstStyle/>
        <a:p>
          <a:endParaRPr lang="en-US"/>
        </a:p>
      </dgm:t>
    </dgm:pt>
    <dgm:pt modelId="{83A68408-5BF8-41C0-AAF4-979DBC654D44}">
      <dgm:prSet/>
      <dgm:spPr/>
      <dgm:t>
        <a:bodyPr/>
        <a:lstStyle/>
        <a:p>
          <a:pPr rtl="0"/>
          <a:r>
            <a:rPr lang="en-US" dirty="0" smtClean="0"/>
            <a:t>Environment | Politics</a:t>
          </a:r>
          <a:endParaRPr lang="en-US" dirty="0"/>
        </a:p>
      </dgm:t>
    </dgm:pt>
    <dgm:pt modelId="{119560F4-36F4-4B83-B056-028EDF79789F}" type="parTrans" cxnId="{DE8A9203-212E-40EF-804E-3C0640C08342}">
      <dgm:prSet/>
      <dgm:spPr/>
      <dgm:t>
        <a:bodyPr/>
        <a:lstStyle/>
        <a:p>
          <a:endParaRPr lang="en-US"/>
        </a:p>
      </dgm:t>
    </dgm:pt>
    <dgm:pt modelId="{EDE0A1F8-D7F1-41FF-8743-ACA7BC34F63C}" type="sibTrans" cxnId="{DE8A9203-212E-40EF-804E-3C0640C08342}">
      <dgm:prSet/>
      <dgm:spPr/>
      <dgm:t>
        <a:bodyPr/>
        <a:lstStyle/>
        <a:p>
          <a:endParaRPr lang="en-US"/>
        </a:p>
      </dgm:t>
    </dgm:pt>
    <dgm:pt modelId="{327E0D7B-D171-4B50-A81F-A002DA858A18}">
      <dgm:prSet/>
      <dgm:spPr/>
      <dgm:t>
        <a:bodyPr/>
        <a:lstStyle/>
        <a:p>
          <a:pPr rtl="0"/>
          <a:r>
            <a:rPr lang="en-US" b="1" smtClean="0"/>
            <a:t>Youth centric development</a:t>
          </a:r>
          <a:r>
            <a:rPr lang="en-US" smtClean="0"/>
            <a:t>: </a:t>
          </a:r>
          <a:endParaRPr lang="en-US"/>
        </a:p>
      </dgm:t>
    </dgm:pt>
    <dgm:pt modelId="{D301192E-5A37-42F2-9F02-369AAB15728C}" type="parTrans" cxnId="{86BCC19B-6A0D-4A28-93BC-90C4CD55A9B6}">
      <dgm:prSet/>
      <dgm:spPr/>
      <dgm:t>
        <a:bodyPr/>
        <a:lstStyle/>
        <a:p>
          <a:endParaRPr lang="en-US"/>
        </a:p>
      </dgm:t>
    </dgm:pt>
    <dgm:pt modelId="{1D9D3780-DB8B-428A-A71E-FB510F9D7FAD}" type="sibTrans" cxnId="{86BCC19B-6A0D-4A28-93BC-90C4CD55A9B6}">
      <dgm:prSet/>
      <dgm:spPr/>
      <dgm:t>
        <a:bodyPr/>
        <a:lstStyle/>
        <a:p>
          <a:endParaRPr lang="en-US"/>
        </a:p>
      </dgm:t>
    </dgm:pt>
    <dgm:pt modelId="{CFB22F4E-3DA5-4CDF-A9D2-234AACDF7667}">
      <dgm:prSet/>
      <dgm:spPr/>
      <dgm:t>
        <a:bodyPr/>
        <a:lstStyle/>
        <a:p>
          <a:pPr rtl="0"/>
          <a:r>
            <a:rPr lang="en-US" dirty="0" smtClean="0"/>
            <a:t>What are their capacities? What to do?</a:t>
          </a:r>
          <a:endParaRPr lang="en-US" dirty="0"/>
        </a:p>
      </dgm:t>
    </dgm:pt>
    <dgm:pt modelId="{540519BB-2B6F-4BEC-BCF9-C06BDF4D6652}" type="parTrans" cxnId="{32B13589-7847-46C3-A9ED-3BAB2C698EE1}">
      <dgm:prSet/>
      <dgm:spPr/>
      <dgm:t>
        <a:bodyPr/>
        <a:lstStyle/>
        <a:p>
          <a:endParaRPr lang="en-US"/>
        </a:p>
      </dgm:t>
    </dgm:pt>
    <dgm:pt modelId="{DE6112D1-4CAB-4C0A-B9EF-EE9B0CD0E3E9}" type="sibTrans" cxnId="{32B13589-7847-46C3-A9ED-3BAB2C698EE1}">
      <dgm:prSet/>
      <dgm:spPr/>
      <dgm:t>
        <a:bodyPr/>
        <a:lstStyle/>
        <a:p>
          <a:endParaRPr lang="en-US"/>
        </a:p>
      </dgm:t>
    </dgm:pt>
    <dgm:pt modelId="{F760AD58-790C-438D-ABB2-7798C3077CFB}" type="pres">
      <dgm:prSet presAssocID="{E754C574-A15E-489F-B57F-4FA7D921EBF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871955B-F8BA-42CA-8CA7-6390F15938E8}" type="pres">
      <dgm:prSet presAssocID="{4661174B-659A-4D31-906F-C40B9CBF1163}" presName="linNode" presStyleCnt="0"/>
      <dgm:spPr/>
    </dgm:pt>
    <dgm:pt modelId="{795B18A6-9F3C-477F-9A7A-739F05DB94DD}" type="pres">
      <dgm:prSet presAssocID="{4661174B-659A-4D31-906F-C40B9CBF1163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196EE2-3E3D-4E7B-83B1-BF8FDF7921B1}" type="pres">
      <dgm:prSet presAssocID="{4661174B-659A-4D31-906F-C40B9CBF1163}" presName="descendantText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2FD1B7-21AE-4205-9B3F-90C7CD44A4CD}" type="pres">
      <dgm:prSet presAssocID="{1FFA3587-9630-412D-9903-E65D631238F0}" presName="sp" presStyleCnt="0"/>
      <dgm:spPr/>
    </dgm:pt>
    <dgm:pt modelId="{44A90364-F368-49F9-939A-B4209704709C}" type="pres">
      <dgm:prSet presAssocID="{363F7C16-86A1-4957-940A-8353F5A382C1}" presName="linNode" presStyleCnt="0"/>
      <dgm:spPr/>
    </dgm:pt>
    <dgm:pt modelId="{96305263-3CA4-4954-B1FB-6EEADECCB70E}" type="pres">
      <dgm:prSet presAssocID="{363F7C16-86A1-4957-940A-8353F5A382C1}" presName="parentText" presStyleLbl="node1" presStyleIdx="1" presStyleCnt="4" custLinFactNeighborX="-1037" custLinFactNeighborY="-135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F9DA35-4094-4493-85AA-FE2267C16A1C}" type="pres">
      <dgm:prSet presAssocID="{363F7C16-86A1-4957-940A-8353F5A382C1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B209A3-8D43-4B66-820C-7D49C7B54254}" type="pres">
      <dgm:prSet presAssocID="{83A269CF-75B7-4D42-96D5-E613F0857A93}" presName="sp" presStyleCnt="0"/>
      <dgm:spPr/>
    </dgm:pt>
    <dgm:pt modelId="{12E55CD0-2E3B-4D12-BF10-D95D158120BC}" type="pres">
      <dgm:prSet presAssocID="{38481488-5136-4949-A468-0F5486826B54}" presName="linNode" presStyleCnt="0"/>
      <dgm:spPr/>
    </dgm:pt>
    <dgm:pt modelId="{B5AE5A7D-4011-41AB-BE81-740FB31DB4E7}" type="pres">
      <dgm:prSet presAssocID="{38481488-5136-4949-A468-0F5486826B54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328E49-1819-49EB-9B0C-FA818598EB98}" type="pres">
      <dgm:prSet presAssocID="{38481488-5136-4949-A468-0F5486826B54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D747E0-ACA9-4577-8042-E9AFF7ECD1BD}" type="pres">
      <dgm:prSet presAssocID="{617B96D7-DE2A-4893-A316-F7512EFD97E0}" presName="sp" presStyleCnt="0"/>
      <dgm:spPr/>
    </dgm:pt>
    <dgm:pt modelId="{DBF67F68-C024-41F2-A382-99F26D81EAEF}" type="pres">
      <dgm:prSet presAssocID="{327E0D7B-D171-4B50-A81F-A002DA858A18}" presName="linNode" presStyleCnt="0"/>
      <dgm:spPr/>
    </dgm:pt>
    <dgm:pt modelId="{BB730010-5095-4F2B-87B0-479538AA5484}" type="pres">
      <dgm:prSet presAssocID="{327E0D7B-D171-4B50-A81F-A002DA858A18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050FB0-8F0B-4CE5-97F2-90D96F0D04A0}" type="pres">
      <dgm:prSet presAssocID="{327E0D7B-D171-4B50-A81F-A002DA858A18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163E00B-9BEA-4FE2-9FCB-667611EB3E9D}" type="presOf" srcId="{16F302F1-220F-4A93-9490-C1B841F838B4}" destId="{2EF9DA35-4094-4493-85AA-FE2267C16A1C}" srcOrd="0" destOrd="0" presId="urn:microsoft.com/office/officeart/2005/8/layout/vList5"/>
    <dgm:cxn modelId="{76686458-4CF3-4846-8E95-1EBA30768986}" type="presOf" srcId="{CFB22F4E-3DA5-4CDF-A9D2-234AACDF7667}" destId="{31050FB0-8F0B-4CE5-97F2-90D96F0D04A0}" srcOrd="0" destOrd="0" presId="urn:microsoft.com/office/officeart/2005/8/layout/vList5"/>
    <dgm:cxn modelId="{270556FF-5CA9-40F7-94C8-AEA22C078321}" type="presOf" srcId="{17156AA5-B899-4042-9B36-796BA9C4E30A}" destId="{83196EE2-3E3D-4E7B-83B1-BF8FDF7921B1}" srcOrd="0" destOrd="0" presId="urn:microsoft.com/office/officeart/2005/8/layout/vList5"/>
    <dgm:cxn modelId="{678AE1AA-27B7-403C-AA69-72E6E72E25DE}" type="presOf" srcId="{4661174B-659A-4D31-906F-C40B9CBF1163}" destId="{795B18A6-9F3C-477F-9A7A-739F05DB94DD}" srcOrd="0" destOrd="0" presId="urn:microsoft.com/office/officeart/2005/8/layout/vList5"/>
    <dgm:cxn modelId="{86BCC19B-6A0D-4A28-93BC-90C4CD55A9B6}" srcId="{E754C574-A15E-489F-B57F-4FA7D921EBF2}" destId="{327E0D7B-D171-4B50-A81F-A002DA858A18}" srcOrd="3" destOrd="0" parTransId="{D301192E-5A37-42F2-9F02-369AAB15728C}" sibTransId="{1D9D3780-DB8B-428A-A71E-FB510F9D7FAD}"/>
    <dgm:cxn modelId="{96F9249C-77D7-4AC4-9FEE-C2FE2B3FBC66}" type="presOf" srcId="{83A68408-5BF8-41C0-AAF4-979DBC654D44}" destId="{F0328E49-1819-49EB-9B0C-FA818598EB98}" srcOrd="0" destOrd="0" presId="urn:microsoft.com/office/officeart/2005/8/layout/vList5"/>
    <dgm:cxn modelId="{ABA33F2F-92D9-47A9-84BE-78ABD854BBFD}" srcId="{E754C574-A15E-489F-B57F-4FA7D921EBF2}" destId="{363F7C16-86A1-4957-940A-8353F5A382C1}" srcOrd="1" destOrd="0" parTransId="{93E4F393-DBB8-457E-8F6E-653DA1973AC7}" sibTransId="{83A269CF-75B7-4D42-96D5-E613F0857A93}"/>
    <dgm:cxn modelId="{DCE77A1C-15E1-4931-87BB-CAFF26FCA63B}" srcId="{E754C574-A15E-489F-B57F-4FA7D921EBF2}" destId="{4661174B-659A-4D31-906F-C40B9CBF1163}" srcOrd="0" destOrd="0" parTransId="{9AFF04B0-0FFB-428B-BDAD-9E1965E33921}" sibTransId="{1FFA3587-9630-412D-9903-E65D631238F0}"/>
    <dgm:cxn modelId="{F2CB36B9-E279-4419-8494-E8056E1ABF41}" type="presOf" srcId="{38481488-5136-4949-A468-0F5486826B54}" destId="{B5AE5A7D-4011-41AB-BE81-740FB31DB4E7}" srcOrd="0" destOrd="0" presId="urn:microsoft.com/office/officeart/2005/8/layout/vList5"/>
    <dgm:cxn modelId="{BB122EAA-D589-4E43-B91C-1A93E681CD96}" srcId="{4661174B-659A-4D31-906F-C40B9CBF1163}" destId="{17156AA5-B899-4042-9B36-796BA9C4E30A}" srcOrd="0" destOrd="0" parTransId="{121207C8-A88A-4F36-B6F0-452C5A379B7B}" sibTransId="{7544F90E-FFD7-4682-B7E9-7994C4AD87CE}"/>
    <dgm:cxn modelId="{A41840AD-8A1F-479C-AACF-65E2CE8C3A2B}" type="presOf" srcId="{363F7C16-86A1-4957-940A-8353F5A382C1}" destId="{96305263-3CA4-4954-B1FB-6EEADECCB70E}" srcOrd="0" destOrd="0" presId="urn:microsoft.com/office/officeart/2005/8/layout/vList5"/>
    <dgm:cxn modelId="{DE8A9203-212E-40EF-804E-3C0640C08342}" srcId="{38481488-5136-4949-A468-0F5486826B54}" destId="{83A68408-5BF8-41C0-AAF4-979DBC654D44}" srcOrd="0" destOrd="0" parTransId="{119560F4-36F4-4B83-B056-028EDF79789F}" sibTransId="{EDE0A1F8-D7F1-41FF-8743-ACA7BC34F63C}"/>
    <dgm:cxn modelId="{2EBCF868-2630-41A9-B9C6-9A9A58F700FB}" type="presOf" srcId="{E754C574-A15E-489F-B57F-4FA7D921EBF2}" destId="{F760AD58-790C-438D-ABB2-7798C3077CFB}" srcOrd="0" destOrd="0" presId="urn:microsoft.com/office/officeart/2005/8/layout/vList5"/>
    <dgm:cxn modelId="{FB1A428A-24B9-4079-8DBE-2A1D7B63A20D}" type="presOf" srcId="{327E0D7B-D171-4B50-A81F-A002DA858A18}" destId="{BB730010-5095-4F2B-87B0-479538AA5484}" srcOrd="0" destOrd="0" presId="urn:microsoft.com/office/officeart/2005/8/layout/vList5"/>
    <dgm:cxn modelId="{32B13589-7847-46C3-A9ED-3BAB2C698EE1}" srcId="{327E0D7B-D171-4B50-A81F-A002DA858A18}" destId="{CFB22F4E-3DA5-4CDF-A9D2-234AACDF7667}" srcOrd="0" destOrd="0" parTransId="{540519BB-2B6F-4BEC-BCF9-C06BDF4D6652}" sibTransId="{DE6112D1-4CAB-4C0A-B9EF-EE9B0CD0E3E9}"/>
    <dgm:cxn modelId="{91ECC836-826C-4275-8F94-CE93D60470F6}" srcId="{363F7C16-86A1-4957-940A-8353F5A382C1}" destId="{16F302F1-220F-4A93-9490-C1B841F838B4}" srcOrd="0" destOrd="0" parTransId="{A9549688-9F9D-42EC-A003-4DE8D5E68C56}" sibTransId="{C1B18999-4281-4D15-B9BE-84565FA19E07}"/>
    <dgm:cxn modelId="{AE0EF2B9-C9CB-4ECA-A350-22AB183FCC70}" srcId="{E754C574-A15E-489F-B57F-4FA7D921EBF2}" destId="{38481488-5136-4949-A468-0F5486826B54}" srcOrd="2" destOrd="0" parTransId="{3912F530-7AAA-4384-873D-22FEFD029164}" sibTransId="{617B96D7-DE2A-4893-A316-F7512EFD97E0}"/>
    <dgm:cxn modelId="{EE6AA1F7-1CCD-4895-A9B8-58E87740AEC3}" type="presParOf" srcId="{F760AD58-790C-438D-ABB2-7798C3077CFB}" destId="{6871955B-F8BA-42CA-8CA7-6390F15938E8}" srcOrd="0" destOrd="0" presId="urn:microsoft.com/office/officeart/2005/8/layout/vList5"/>
    <dgm:cxn modelId="{3E58FB63-AB86-4E42-A481-8AC5158274C7}" type="presParOf" srcId="{6871955B-F8BA-42CA-8CA7-6390F15938E8}" destId="{795B18A6-9F3C-477F-9A7A-739F05DB94DD}" srcOrd="0" destOrd="0" presId="urn:microsoft.com/office/officeart/2005/8/layout/vList5"/>
    <dgm:cxn modelId="{4049ACEC-EA9E-417E-9618-C970B8D53914}" type="presParOf" srcId="{6871955B-F8BA-42CA-8CA7-6390F15938E8}" destId="{83196EE2-3E3D-4E7B-83B1-BF8FDF7921B1}" srcOrd="1" destOrd="0" presId="urn:microsoft.com/office/officeart/2005/8/layout/vList5"/>
    <dgm:cxn modelId="{A59369E8-AEA7-438E-8AF5-3CE1D660F084}" type="presParOf" srcId="{F760AD58-790C-438D-ABB2-7798C3077CFB}" destId="{D72FD1B7-21AE-4205-9B3F-90C7CD44A4CD}" srcOrd="1" destOrd="0" presId="urn:microsoft.com/office/officeart/2005/8/layout/vList5"/>
    <dgm:cxn modelId="{C2D8ED7B-80B8-47BD-A219-FDFE024F656D}" type="presParOf" srcId="{F760AD58-790C-438D-ABB2-7798C3077CFB}" destId="{44A90364-F368-49F9-939A-B4209704709C}" srcOrd="2" destOrd="0" presId="urn:microsoft.com/office/officeart/2005/8/layout/vList5"/>
    <dgm:cxn modelId="{9D474C5B-02F7-4931-B34D-A34E56B1220B}" type="presParOf" srcId="{44A90364-F368-49F9-939A-B4209704709C}" destId="{96305263-3CA4-4954-B1FB-6EEADECCB70E}" srcOrd="0" destOrd="0" presId="urn:microsoft.com/office/officeart/2005/8/layout/vList5"/>
    <dgm:cxn modelId="{2AD83645-1016-4717-8FC3-43462DA4EE9C}" type="presParOf" srcId="{44A90364-F368-49F9-939A-B4209704709C}" destId="{2EF9DA35-4094-4493-85AA-FE2267C16A1C}" srcOrd="1" destOrd="0" presId="urn:microsoft.com/office/officeart/2005/8/layout/vList5"/>
    <dgm:cxn modelId="{E8456AB4-6211-4CDD-8644-73B6911338A7}" type="presParOf" srcId="{F760AD58-790C-438D-ABB2-7798C3077CFB}" destId="{74B209A3-8D43-4B66-820C-7D49C7B54254}" srcOrd="3" destOrd="0" presId="urn:microsoft.com/office/officeart/2005/8/layout/vList5"/>
    <dgm:cxn modelId="{5A7F2C8B-D055-4DAC-A9DB-06F9DB8BF65B}" type="presParOf" srcId="{F760AD58-790C-438D-ABB2-7798C3077CFB}" destId="{12E55CD0-2E3B-4D12-BF10-D95D158120BC}" srcOrd="4" destOrd="0" presId="urn:microsoft.com/office/officeart/2005/8/layout/vList5"/>
    <dgm:cxn modelId="{02E033EA-7D03-47FC-908B-8CF4419B6F5F}" type="presParOf" srcId="{12E55CD0-2E3B-4D12-BF10-D95D158120BC}" destId="{B5AE5A7D-4011-41AB-BE81-740FB31DB4E7}" srcOrd="0" destOrd="0" presId="urn:microsoft.com/office/officeart/2005/8/layout/vList5"/>
    <dgm:cxn modelId="{725C16AA-0111-4E55-9E72-E1485418ED98}" type="presParOf" srcId="{12E55CD0-2E3B-4D12-BF10-D95D158120BC}" destId="{F0328E49-1819-49EB-9B0C-FA818598EB98}" srcOrd="1" destOrd="0" presId="urn:microsoft.com/office/officeart/2005/8/layout/vList5"/>
    <dgm:cxn modelId="{DFBA0A9D-FDD6-427D-9DAD-6559754EC0D8}" type="presParOf" srcId="{F760AD58-790C-438D-ABB2-7798C3077CFB}" destId="{DAD747E0-ACA9-4577-8042-E9AFF7ECD1BD}" srcOrd="5" destOrd="0" presId="urn:microsoft.com/office/officeart/2005/8/layout/vList5"/>
    <dgm:cxn modelId="{84294104-B4BA-4BD8-A537-20CCFFFC1DB8}" type="presParOf" srcId="{F760AD58-790C-438D-ABB2-7798C3077CFB}" destId="{DBF67F68-C024-41F2-A382-99F26D81EAEF}" srcOrd="6" destOrd="0" presId="urn:microsoft.com/office/officeart/2005/8/layout/vList5"/>
    <dgm:cxn modelId="{B8E93141-2C2D-4C3D-925D-1B02912ECAA8}" type="presParOf" srcId="{DBF67F68-C024-41F2-A382-99F26D81EAEF}" destId="{BB730010-5095-4F2B-87B0-479538AA5484}" srcOrd="0" destOrd="0" presId="urn:microsoft.com/office/officeart/2005/8/layout/vList5"/>
    <dgm:cxn modelId="{CF08D202-117A-4798-8329-C9C0CB6D0F90}" type="presParOf" srcId="{DBF67F68-C024-41F2-A382-99F26D81EAEF}" destId="{31050FB0-8F0B-4CE5-97F2-90D96F0D04A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196EE2-3E3D-4E7B-83B1-BF8FDF7921B1}">
      <dsp:nvSpPr>
        <dsp:cNvPr id="0" name=""/>
        <dsp:cNvSpPr/>
      </dsp:nvSpPr>
      <dsp:spPr>
        <a:xfrm rot="5400000">
          <a:off x="5385625" y="-2165973"/>
          <a:ext cx="939165" cy="551078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Vocational and Skills Development </a:t>
          </a:r>
          <a:endParaRPr lang="en-US" sz="2600" kern="1200" dirty="0"/>
        </a:p>
      </dsp:txBody>
      <dsp:txXfrm rot="-5400000">
        <a:off x="3099816" y="165682"/>
        <a:ext cx="5464938" cy="847473"/>
      </dsp:txXfrm>
    </dsp:sp>
    <dsp:sp modelId="{795B18A6-9F3C-477F-9A7A-739F05DB94DD}">
      <dsp:nvSpPr>
        <dsp:cNvPr id="0" name=""/>
        <dsp:cNvSpPr/>
      </dsp:nvSpPr>
      <dsp:spPr>
        <a:xfrm>
          <a:off x="0" y="2440"/>
          <a:ext cx="3099816" cy="117395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Economic lense</a:t>
          </a:r>
          <a:r>
            <a:rPr lang="en-US" sz="1800" kern="1200" dirty="0" smtClean="0"/>
            <a:t>: </a:t>
          </a:r>
          <a:endParaRPr lang="en-US" sz="1800" kern="1200" dirty="0"/>
        </a:p>
      </dsp:txBody>
      <dsp:txXfrm>
        <a:off x="57308" y="59748"/>
        <a:ext cx="2985200" cy="1059340"/>
      </dsp:txXfrm>
    </dsp:sp>
    <dsp:sp modelId="{2EF9DA35-4094-4493-85AA-FE2267C16A1C}">
      <dsp:nvSpPr>
        <dsp:cNvPr id="0" name=""/>
        <dsp:cNvSpPr/>
      </dsp:nvSpPr>
      <dsp:spPr>
        <a:xfrm rot="5400000">
          <a:off x="5385625" y="-933319"/>
          <a:ext cx="939165" cy="5510784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smtClean="0"/>
            <a:t>Reproductive health and  Sexuality</a:t>
          </a:r>
          <a:endParaRPr lang="en-US" sz="2600" kern="1200"/>
        </a:p>
      </dsp:txBody>
      <dsp:txXfrm rot="-5400000">
        <a:off x="3099816" y="1398336"/>
        <a:ext cx="5464938" cy="847473"/>
      </dsp:txXfrm>
    </dsp:sp>
    <dsp:sp modelId="{96305263-3CA4-4954-B1FB-6EEADECCB70E}">
      <dsp:nvSpPr>
        <dsp:cNvPr id="0" name=""/>
        <dsp:cNvSpPr/>
      </dsp:nvSpPr>
      <dsp:spPr>
        <a:xfrm>
          <a:off x="0" y="1219199"/>
          <a:ext cx="3099816" cy="117395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/>
            <a:t>Problem solving lense</a:t>
          </a:r>
          <a:r>
            <a:rPr lang="en-US" sz="1800" kern="1200" smtClean="0"/>
            <a:t>: </a:t>
          </a:r>
          <a:endParaRPr lang="en-US" sz="1800" kern="1200"/>
        </a:p>
      </dsp:txBody>
      <dsp:txXfrm>
        <a:off x="57308" y="1276507"/>
        <a:ext cx="2985200" cy="1059340"/>
      </dsp:txXfrm>
    </dsp:sp>
    <dsp:sp modelId="{F0328E49-1819-49EB-9B0C-FA818598EB98}">
      <dsp:nvSpPr>
        <dsp:cNvPr id="0" name=""/>
        <dsp:cNvSpPr/>
      </dsp:nvSpPr>
      <dsp:spPr>
        <a:xfrm rot="5400000">
          <a:off x="5385625" y="299335"/>
          <a:ext cx="939165" cy="5510784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Environment | Politics</a:t>
          </a:r>
          <a:endParaRPr lang="en-US" sz="2600" kern="1200" dirty="0"/>
        </a:p>
      </dsp:txBody>
      <dsp:txXfrm rot="-5400000">
        <a:off x="3099816" y="2630990"/>
        <a:ext cx="5464938" cy="847473"/>
      </dsp:txXfrm>
    </dsp:sp>
    <dsp:sp modelId="{B5AE5A7D-4011-41AB-BE81-740FB31DB4E7}">
      <dsp:nvSpPr>
        <dsp:cNvPr id="0" name=""/>
        <dsp:cNvSpPr/>
      </dsp:nvSpPr>
      <dsp:spPr>
        <a:xfrm>
          <a:off x="0" y="2467748"/>
          <a:ext cx="3099816" cy="117395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Youth for development/as resources, ‘instrumentalized/used</a:t>
          </a:r>
          <a:r>
            <a:rPr lang="en-US" sz="1800" kern="1200" dirty="0" smtClean="0"/>
            <a:t>’:</a:t>
          </a:r>
          <a:endParaRPr lang="en-US" sz="1800" kern="1200" dirty="0"/>
        </a:p>
      </dsp:txBody>
      <dsp:txXfrm>
        <a:off x="57308" y="2525056"/>
        <a:ext cx="2985200" cy="1059340"/>
      </dsp:txXfrm>
    </dsp:sp>
    <dsp:sp modelId="{31050FB0-8F0B-4CE5-97F2-90D96F0D04A0}">
      <dsp:nvSpPr>
        <dsp:cNvPr id="0" name=""/>
        <dsp:cNvSpPr/>
      </dsp:nvSpPr>
      <dsp:spPr>
        <a:xfrm rot="5400000">
          <a:off x="5385625" y="1531989"/>
          <a:ext cx="939165" cy="5510784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dirty="0" smtClean="0"/>
            <a:t>What are their capacities? What to do?</a:t>
          </a:r>
          <a:endParaRPr lang="en-US" sz="2600" kern="1200" dirty="0"/>
        </a:p>
      </dsp:txBody>
      <dsp:txXfrm rot="-5400000">
        <a:off x="3099816" y="3863644"/>
        <a:ext cx="5464938" cy="847473"/>
      </dsp:txXfrm>
    </dsp:sp>
    <dsp:sp modelId="{BB730010-5095-4F2B-87B0-479538AA5484}">
      <dsp:nvSpPr>
        <dsp:cNvPr id="0" name=""/>
        <dsp:cNvSpPr/>
      </dsp:nvSpPr>
      <dsp:spPr>
        <a:xfrm>
          <a:off x="0" y="3700402"/>
          <a:ext cx="3099816" cy="117395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/>
            <a:t>Youth centric development</a:t>
          </a:r>
          <a:r>
            <a:rPr lang="en-US" sz="1800" kern="1200" smtClean="0"/>
            <a:t>: </a:t>
          </a:r>
          <a:endParaRPr lang="en-US" sz="1800" kern="1200"/>
        </a:p>
      </dsp:txBody>
      <dsp:txXfrm>
        <a:off x="57308" y="3757710"/>
        <a:ext cx="2985200" cy="10593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455D81-F376-4FE3-8807-A5D2A6751630}" type="datetimeFigureOut">
              <a:rPr lang="en-US" smtClean="0"/>
              <a:t>6/17/2018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8D1D86-2A6E-4F43-9936-11502E400A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12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6067D26-AF9A-4E01-92CC-FD78D5CE2074}" type="datetimeFigureOut">
              <a:rPr lang="en-US" smtClean="0"/>
              <a:t>6/17/2018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B7292CA-9FE7-46B3-B3C5-9CEBF46D73D6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194101" y="2887530"/>
            <a:ext cx="6779110" cy="923330"/>
            <a:chOff x="1172584" y="1381459"/>
            <a:chExt cx="6779110" cy="923330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  <a:endParaRPr lang="en-US" sz="5400" dirty="0">
                <a:ln w="3175">
                  <a:solidFill>
                    <a:schemeClr val="tx2">
                      <a:alpha val="60000"/>
                    </a:schemeClr>
                  </a:solidFill>
                </a:ln>
                <a:solidFill>
                  <a:schemeClr val="tx2">
                    <a:lumMod val="90000"/>
                  </a:schemeClr>
                </a:solidFill>
                <a:effectLst>
                  <a:outerShdw blurRad="34925" dist="12700" dir="14400000" algn="ctr" rotWithShape="0">
                    <a:srgbClr val="000000">
                      <a:alpha val="21000"/>
                    </a:srgbClr>
                  </a:outerShdw>
                </a:effectLst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387737"/>
            <a:ext cx="6777318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50" advClick="0" advTm="25000">
        <p:wipe/>
      </p:transition>
    </mc:Choice>
    <mc:Fallback xmlns="">
      <p:transition advClick="0" advTm="25000"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7D26-AF9A-4E01-92CC-FD78D5CE2074}" type="datetimeFigureOut">
              <a:rPr lang="en-US" smtClean="0"/>
              <a:t>6/17/2018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92CA-9FE7-46B3-B3C5-9CEBF46D73D6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Click="0" advTm="25000">
        <p:wipe/>
      </p:transition>
    </mc:Choice>
    <mc:Fallback xmlns="">
      <p:transition advClick="0" advTm="25000"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0" y="559398"/>
            <a:ext cx="1678193" cy="556676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7D26-AF9A-4E01-92CC-FD78D5CE2074}" type="datetimeFigureOut">
              <a:rPr lang="en-US" smtClean="0"/>
              <a:t>6/17/2018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92CA-9FE7-46B3-B3C5-9CEBF46D73D6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3909050" y="2880823"/>
            <a:ext cx="5480154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Click="0" advTm="25000">
        <p:wipe/>
      </p:transition>
    </mc:Choice>
    <mc:Fallback xmlns="">
      <p:transition advClick="0" advTm="25000"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7D26-AF9A-4E01-92CC-FD78D5CE2074}" type="datetimeFigureOut">
              <a:rPr lang="en-US" smtClean="0"/>
              <a:t>6/17/2018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92CA-9FE7-46B3-B3C5-9CEBF46D73D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50" advClick="0" advTm="25000">
        <p:wipe/>
      </p:transition>
    </mc:Choice>
    <mc:Fallback xmlns="">
      <p:transition advClick="0" advTm="25000"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887579"/>
            <a:ext cx="6779110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767316"/>
            <a:ext cx="7734747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7D26-AF9A-4E01-92CC-FD78D5CE2074}" type="datetimeFigureOut">
              <a:rPr lang="en-US" smtClean="0"/>
              <a:t>6/17/2018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92CA-9FE7-46B3-B3C5-9CEBF46D73D6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50" advClick="0" advTm="25000">
        <p:wipe/>
      </p:transition>
    </mc:Choice>
    <mc:Fallback xmlns="">
      <p:transition advClick="0" advTm="25000"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7D26-AF9A-4E01-92CC-FD78D5CE2074}" type="datetimeFigureOut">
              <a:rPr lang="en-US" smtClean="0"/>
              <a:t>6/17/2018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92CA-9FE7-46B3-B3C5-9CEBF46D73D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Click="0" advTm="25000">
        <p:wipe/>
      </p:transition>
    </mc:Choice>
    <mc:Fallback xmlns="">
      <p:transition advClick="0" advTm="25000"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2240280"/>
            <a:ext cx="3442446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2240280"/>
            <a:ext cx="344728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7D26-AF9A-4E01-92CC-FD78D5CE2074}" type="datetimeFigureOut">
              <a:rPr lang="en-US" smtClean="0"/>
              <a:t>6/17/2018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92CA-9FE7-46B3-B3C5-9CEBF46D73D6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Click="0" advTm="25000">
        <p:wipe/>
      </p:transition>
    </mc:Choice>
    <mc:Fallback xmlns="">
      <p:transition advClick="0" advTm="25000"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7D26-AF9A-4E01-92CC-FD78D5CE2074}" type="datetimeFigureOut">
              <a:rPr lang="en-US" smtClean="0"/>
              <a:t>6/17/2018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92CA-9FE7-46B3-B3C5-9CEBF46D73D6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Click="0" advTm="25000">
        <p:wipe/>
      </p:transition>
    </mc:Choice>
    <mc:Fallback xmlns="">
      <p:transition advClick="0" advTm="25000">
        <p:wip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7D26-AF9A-4E01-92CC-FD78D5CE2074}" type="datetimeFigureOut">
              <a:rPr lang="en-US" smtClean="0"/>
              <a:t>6/17/2018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92CA-9FE7-46B3-B3C5-9CEBF46D73D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Click="0" advTm="25000">
        <p:wipe/>
      </p:transition>
    </mc:Choice>
    <mc:Fallback xmlns="">
      <p:transition advClick="0" advTm="25000">
        <p:wip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3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1" y="559398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79" y="3603812"/>
            <a:ext cx="3411725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7D26-AF9A-4E01-92CC-FD78D5CE2074}" type="datetimeFigureOut">
              <a:rPr lang="en-US" smtClean="0"/>
              <a:t>6/17/2018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92CA-9FE7-46B3-B3C5-9CEBF46D73D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Click="0" advTm="25000">
        <p:wipe/>
      </p:transition>
    </mc:Choice>
    <mc:Fallback xmlns="">
      <p:transition advClick="0" advTm="25000"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1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666965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6"/>
            <a:ext cx="7756264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67D26-AF9A-4E01-92CC-FD78D5CE2074}" type="datetimeFigureOut">
              <a:rPr lang="en-US" smtClean="0"/>
              <a:t>6/17/2018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292CA-9FE7-46B3-B3C5-9CEBF46D73D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Click="0" advTm="25000">
        <p:wipe/>
      </p:transition>
    </mc:Choice>
    <mc:Fallback xmlns="">
      <p:transition advClick="0" advTm="25000"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7" y="2248347"/>
            <a:ext cx="7745505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D6067D26-AF9A-4E01-92CC-FD78D5CE2074}" type="datetimeFigureOut">
              <a:rPr lang="en-US" smtClean="0"/>
              <a:t>6/17/2018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4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6B7292CA-9FE7-46B3-B3C5-9CEBF46D73D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mc:AlternateContent xmlns:mc="http://schemas.openxmlformats.org/markup-compatibility/2006" xmlns:p14="http://schemas.microsoft.com/office/powerpoint/2010/main">
    <mc:Choice Requires="p14">
      <p:transition p14:dur="50" advClick="0" advTm="25000">
        <p:wipe/>
      </p:transition>
    </mc:Choice>
    <mc:Fallback xmlns="">
      <p:transition advClick="0" advTm="25000">
        <p:wip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7" Type="http://schemas.openxmlformats.org/officeDocument/2006/relationships/image" Target="../media/image48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54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7" Type="http://schemas.openxmlformats.org/officeDocument/2006/relationships/image" Target="../media/image64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eg"/><Relationship Id="rId13" Type="http://schemas.openxmlformats.org/officeDocument/2006/relationships/image" Target="../media/image94.jpeg"/><Relationship Id="rId3" Type="http://schemas.openxmlformats.org/officeDocument/2006/relationships/image" Target="../media/image84.jpeg"/><Relationship Id="rId7" Type="http://schemas.openxmlformats.org/officeDocument/2006/relationships/image" Target="../media/image88.jpeg"/><Relationship Id="rId12" Type="http://schemas.openxmlformats.org/officeDocument/2006/relationships/image" Target="../media/image93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jpeg"/><Relationship Id="rId11" Type="http://schemas.openxmlformats.org/officeDocument/2006/relationships/image" Target="../media/image92.jpeg"/><Relationship Id="rId5" Type="http://schemas.openxmlformats.org/officeDocument/2006/relationships/image" Target="../media/image86.jpeg"/><Relationship Id="rId10" Type="http://schemas.openxmlformats.org/officeDocument/2006/relationships/image" Target="../media/image91.jpeg"/><Relationship Id="rId4" Type="http://schemas.openxmlformats.org/officeDocument/2006/relationships/image" Target="../media/image85.jpeg"/><Relationship Id="rId9" Type="http://schemas.openxmlformats.org/officeDocument/2006/relationships/image" Target="../media/image9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7" Type="http://schemas.openxmlformats.org/officeDocument/2006/relationships/image" Target="../media/image100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jpeg"/><Relationship Id="rId5" Type="http://schemas.openxmlformats.org/officeDocument/2006/relationships/image" Target="../media/image98.jpeg"/><Relationship Id="rId4" Type="http://schemas.openxmlformats.org/officeDocument/2006/relationships/image" Target="../media/image9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jpeg"/><Relationship Id="rId13" Type="http://schemas.openxmlformats.org/officeDocument/2006/relationships/image" Target="../media/image115.jpeg"/><Relationship Id="rId3" Type="http://schemas.openxmlformats.org/officeDocument/2006/relationships/image" Target="../media/image105.jpeg"/><Relationship Id="rId7" Type="http://schemas.openxmlformats.org/officeDocument/2006/relationships/image" Target="../media/image109.jpeg"/><Relationship Id="rId12" Type="http://schemas.openxmlformats.org/officeDocument/2006/relationships/image" Target="../media/image114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jpeg"/><Relationship Id="rId11" Type="http://schemas.openxmlformats.org/officeDocument/2006/relationships/image" Target="../media/image113.jpeg"/><Relationship Id="rId5" Type="http://schemas.openxmlformats.org/officeDocument/2006/relationships/image" Target="../media/image107.jpeg"/><Relationship Id="rId10" Type="http://schemas.openxmlformats.org/officeDocument/2006/relationships/image" Target="../media/image112.jpeg"/><Relationship Id="rId4" Type="http://schemas.openxmlformats.org/officeDocument/2006/relationships/image" Target="../media/image106.jpeg"/><Relationship Id="rId9" Type="http://schemas.openxmlformats.org/officeDocument/2006/relationships/image" Target="../media/image1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7" Type="http://schemas.openxmlformats.org/officeDocument/2006/relationships/image" Target="../media/image125.jpe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jpeg"/><Relationship Id="rId5" Type="http://schemas.openxmlformats.org/officeDocument/2006/relationships/image" Target="../media/image123.jpeg"/><Relationship Id="rId4" Type="http://schemas.openxmlformats.org/officeDocument/2006/relationships/image" Target="../media/image122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jpeg"/><Relationship Id="rId13" Type="http://schemas.openxmlformats.org/officeDocument/2006/relationships/image" Target="../media/image138.jpeg"/><Relationship Id="rId3" Type="http://schemas.openxmlformats.org/officeDocument/2006/relationships/image" Target="../media/image128.jpeg"/><Relationship Id="rId7" Type="http://schemas.openxmlformats.org/officeDocument/2006/relationships/image" Target="../media/image132.jpeg"/><Relationship Id="rId12" Type="http://schemas.openxmlformats.org/officeDocument/2006/relationships/image" Target="../media/image137.jpe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jpeg"/><Relationship Id="rId11" Type="http://schemas.openxmlformats.org/officeDocument/2006/relationships/image" Target="../media/image136.jpeg"/><Relationship Id="rId5" Type="http://schemas.openxmlformats.org/officeDocument/2006/relationships/image" Target="../media/image130.jpeg"/><Relationship Id="rId10" Type="http://schemas.openxmlformats.org/officeDocument/2006/relationships/image" Target="../media/image135.jpeg"/><Relationship Id="rId4" Type="http://schemas.openxmlformats.org/officeDocument/2006/relationships/image" Target="../media/image129.jpeg"/><Relationship Id="rId9" Type="http://schemas.openxmlformats.org/officeDocument/2006/relationships/image" Target="../media/image134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4503" y="439717"/>
            <a:ext cx="8610600" cy="1617683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Building Competencies of Youth Workers’ in Sri </a:t>
            </a:r>
            <a:r>
              <a:rPr lang="en-US" sz="3200" b="1" dirty="0" smtClean="0"/>
              <a:t>Lanka – A residential training </a:t>
            </a:r>
            <a:r>
              <a:rPr lang="en-US" sz="3200" b="1" dirty="0" err="1" smtClean="0"/>
              <a:t>programme</a:t>
            </a:r>
            <a:r>
              <a:rPr lang="en-US" sz="3200" b="1" dirty="0" smtClean="0"/>
              <a:t> organized by the PYWA</a:t>
            </a:r>
            <a:endParaRPr lang="en-US" sz="32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5486400"/>
            <a:ext cx="7315200" cy="1219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At </a:t>
            </a:r>
            <a:r>
              <a:rPr lang="en-US" dirty="0" err="1" smtClean="0"/>
              <a:t>Kithul</a:t>
            </a:r>
            <a:r>
              <a:rPr lang="en-US" dirty="0" smtClean="0"/>
              <a:t> Kanda Mountain Resort</a:t>
            </a:r>
          </a:p>
          <a:p>
            <a:r>
              <a:rPr lang="en-US" dirty="0" err="1" smtClean="0"/>
              <a:t>Meepe</a:t>
            </a:r>
            <a:r>
              <a:rPr lang="en-US" dirty="0" smtClean="0"/>
              <a:t>, Sri Lanka</a:t>
            </a:r>
          </a:p>
          <a:p>
            <a:r>
              <a:rPr lang="en-US" dirty="0"/>
              <a:t>11</a:t>
            </a:r>
            <a:r>
              <a:rPr lang="en-US" baseline="30000" dirty="0"/>
              <a:t>th</a:t>
            </a:r>
            <a:r>
              <a:rPr lang="en-US" dirty="0"/>
              <a:t> – 17</a:t>
            </a:r>
            <a:r>
              <a:rPr lang="en-US" baseline="30000" dirty="0"/>
              <a:t>th</a:t>
            </a:r>
            <a:r>
              <a:rPr lang="en-US" dirty="0"/>
              <a:t> September, 2016</a:t>
            </a:r>
          </a:p>
        </p:txBody>
      </p:sp>
      <p:pic>
        <p:nvPicPr>
          <p:cNvPr id="4" name="2.Ran - Samanalain.wmv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77200" y="6096000"/>
            <a:ext cx="609600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209800"/>
            <a:ext cx="5715000" cy="308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4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15000">
        <p:wipe/>
      </p:transition>
    </mc:Choice>
    <mc:Fallback xmlns="">
      <p:transition advClick="0" advTm="15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1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4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2054969"/>
            <a:ext cx="7745505" cy="387781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 smtClean="0"/>
              <a:t>Practice ESCA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All stages in the walkers’ cycle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As a participant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As a facilitator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algn="r"/>
            <a:r>
              <a:rPr lang="en-US" b="1" dirty="0" smtClean="0"/>
              <a:t>Listening</a:t>
            </a:r>
            <a:endParaRPr lang="en-US" b="1" dirty="0"/>
          </a:p>
        </p:txBody>
      </p:sp>
      <p:pic>
        <p:nvPicPr>
          <p:cNvPr id="6146" name="Picture 2" descr="E:\PYWA\Document Photos\DSCN157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651715"/>
            <a:ext cx="3123510" cy="234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E:\PYWA\Document Photos\DSCN158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094761"/>
            <a:ext cx="3123510" cy="250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188145"/>
              </p:ext>
            </p:extLst>
          </p:nvPr>
        </p:nvGraphicFramePr>
        <p:xfrm>
          <a:off x="152400" y="5347641"/>
          <a:ext cx="5348778" cy="1351140"/>
        </p:xfrm>
        <a:graphic>
          <a:graphicData uri="http://schemas.openxmlformats.org/drawingml/2006/table">
            <a:tbl>
              <a:tblPr firstRow="1" firstCol="1" bandRow="1">
                <a:tableStyleId>{46F890A9-2807-4EBB-B81D-B2AA78EC7F39}</a:tableStyleId>
              </a:tblPr>
              <a:tblGrid>
                <a:gridCol w="1386379"/>
                <a:gridCol w="1219200"/>
                <a:gridCol w="1371600"/>
                <a:gridCol w="1371599"/>
              </a:tblGrid>
              <a:tr h="6721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E</a:t>
                      </a:r>
                      <a:endParaRPr lang="en-US" sz="2000" b="1" dirty="0">
                        <a:effectLst/>
                        <a:latin typeface="Calibri"/>
                        <a:ea typeface="Calibri"/>
                        <a:cs typeface="Iskoola Pot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effectLst/>
                        </a:rPr>
                        <a:t>S</a:t>
                      </a:r>
                      <a:endParaRPr lang="en-US" sz="2000" b="1" dirty="0">
                        <a:effectLst/>
                        <a:latin typeface="Calibri"/>
                        <a:ea typeface="Calibri"/>
                        <a:cs typeface="Iskoola Pot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C</a:t>
                      </a:r>
                      <a:endParaRPr lang="en-US" sz="2000" b="1" dirty="0">
                        <a:effectLst/>
                        <a:latin typeface="Calibri"/>
                        <a:ea typeface="Calibri"/>
                        <a:cs typeface="Iskoola Pot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A</a:t>
                      </a:r>
                      <a:endParaRPr lang="en-US" sz="2000" b="1" dirty="0">
                        <a:effectLst/>
                        <a:latin typeface="Calibri"/>
                        <a:ea typeface="Calibri"/>
                        <a:cs typeface="Iskoola Pota"/>
                      </a:endParaRPr>
                    </a:p>
                  </a:txBody>
                  <a:tcPr marL="68580" marR="68580" marT="0" marB="0" anchor="ctr"/>
                </a:tc>
              </a:tr>
              <a:tr h="6789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Empathize</a:t>
                      </a:r>
                      <a:endParaRPr lang="en-US" sz="2000" b="1" dirty="0">
                        <a:effectLst/>
                        <a:latin typeface="Calibri"/>
                        <a:ea typeface="Calibri"/>
                        <a:cs typeface="Iskoola Pot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effectLst/>
                        </a:rPr>
                        <a:t>Search</a:t>
                      </a:r>
                      <a:endParaRPr lang="en-US" sz="3200" b="1" dirty="0">
                        <a:effectLst/>
                        <a:latin typeface="Calibri"/>
                        <a:ea typeface="Calibri"/>
                        <a:cs typeface="Iskoola Pot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dirty="0" smtClean="0">
                          <a:effectLst/>
                        </a:rPr>
                        <a:t>Confront</a:t>
                      </a:r>
                      <a:endParaRPr lang="en-US" sz="2200" b="1" dirty="0">
                        <a:effectLst/>
                        <a:latin typeface="Calibri"/>
                        <a:ea typeface="Calibri"/>
                        <a:cs typeface="Iskoola Pot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effectLst/>
                        </a:rPr>
                        <a:t>Advise</a:t>
                      </a:r>
                      <a:endParaRPr lang="en-US" sz="2400" b="1" dirty="0">
                        <a:effectLst/>
                        <a:latin typeface="Calibri"/>
                        <a:ea typeface="Calibri"/>
                        <a:cs typeface="Iskoola Pota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pic>
        <p:nvPicPr>
          <p:cNvPr id="6148" name="Picture 4" descr="E:\PYWA\Training Photos\Photos\DSCN156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84436"/>
            <a:ext cx="2209800" cy="165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E:\PYWA\Training Photos\Photos\DSCN157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84436"/>
            <a:ext cx="2274887" cy="170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68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Click="0" advTm="25000">
        <p:wipe/>
      </p:transition>
    </mc:Choice>
    <mc:Fallback xmlns="">
      <p:transition advClick="0" advTm="25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8490" y="228600"/>
            <a:ext cx="7845910" cy="1395806"/>
          </a:xfrm>
        </p:spPr>
        <p:txBody>
          <a:bodyPr/>
          <a:lstStyle/>
          <a:p>
            <a:r>
              <a:rPr lang="en-US" sz="4800" b="1" dirty="0" smtClean="0"/>
              <a:t>Consultation with </a:t>
            </a:r>
            <a:br>
              <a:rPr lang="en-US" sz="4800" b="1" dirty="0" smtClean="0"/>
            </a:br>
            <a:r>
              <a:rPr lang="en-US" sz="4800" b="1" dirty="0" smtClean="0"/>
              <a:t>Youth Minister</a:t>
            </a:r>
            <a:endParaRPr lang="en-US" sz="4800" dirty="0"/>
          </a:p>
        </p:txBody>
      </p:sp>
      <p:pic>
        <p:nvPicPr>
          <p:cNvPr id="7170" name="Picture 2" descr="E:\PYWA\Document Photos\DSCN164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12" y="1982136"/>
            <a:ext cx="2613564" cy="2107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E:\PYWA\Training Photos\Photos\DSCN164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382" y="2015698"/>
            <a:ext cx="2826222" cy="211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E:\PYWA\Training Photos\Photos\DSCN164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003292"/>
            <a:ext cx="2842765" cy="213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E:\PYWA\Training Photos\Photos\DSCN164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382" y="4343400"/>
            <a:ext cx="2815578" cy="211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E:\PYWA\Training Photos\Photos\DSCN165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409" y="4360234"/>
            <a:ext cx="2770688" cy="207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E:\PYWA\Training Photos\Photos\DSCN1647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74" y="4460803"/>
            <a:ext cx="2684721" cy="201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0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Click="0" advTm="25000">
        <p:wipe/>
      </p:transition>
    </mc:Choice>
    <mc:Fallback xmlns="">
      <p:transition advClick="0" advTm="25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17698" y="1981200"/>
            <a:ext cx="7745505" cy="3877815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Mind Jog</a:t>
            </a:r>
            <a:r>
              <a:rPr lang="en-US" dirty="0"/>
              <a:t>: If youth… |Then…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Personal Connect</a:t>
            </a:r>
            <a:r>
              <a:rPr lang="en-US" dirty="0"/>
              <a:t>: Personal challenge and excitement </a:t>
            </a:r>
            <a:r>
              <a:rPr lang="en-US" dirty="0" smtClean="0"/>
              <a:t>			  in </a:t>
            </a:r>
            <a:r>
              <a:rPr lang="en-US" dirty="0"/>
              <a:t>the youth </a:t>
            </a:r>
            <a:r>
              <a:rPr lang="en-US" dirty="0" smtClean="0"/>
              <a:t>hood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Information Exchange</a:t>
            </a:r>
            <a:r>
              <a:rPr lang="en-US" dirty="0"/>
              <a:t>: Role plays with the youth </a:t>
            </a:r>
            <a:r>
              <a:rPr lang="en-US" dirty="0" smtClean="0"/>
              <a:t>				          minister </a:t>
            </a:r>
            <a:r>
              <a:rPr lang="en-US" dirty="0"/>
              <a:t>and INGO  </a:t>
            </a:r>
            <a:r>
              <a:rPr lang="en-US" dirty="0" smtClean="0"/>
              <a:t>   				          representative</a:t>
            </a:r>
            <a:endParaRPr lang="en-US" dirty="0"/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Information Application</a:t>
            </a:r>
            <a:r>
              <a:rPr lang="en-US" dirty="0"/>
              <a:t>:  Empower young people as </a:t>
            </a:r>
            <a:r>
              <a:rPr lang="en-US" dirty="0" smtClean="0"/>
              <a:t>				   facilitators </a:t>
            </a:r>
            <a:r>
              <a:rPr lang="en-US" dirty="0"/>
              <a:t>and master </a:t>
            </a:r>
            <a:r>
              <a:rPr lang="en-US" dirty="0" smtClean="0"/>
              <a:t>					   trainers 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Consultation with YM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937760"/>
            <a:ext cx="3124200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9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Click="0" advTm="25000">
        <p:wipe/>
      </p:transition>
    </mc:Choice>
    <mc:Fallback xmlns="">
      <p:transition advClick="0" advTm="25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Concept of Spaces</a:t>
            </a:r>
            <a:endParaRPr lang="en-US" b="1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457200" y="2133600"/>
            <a:ext cx="5943600" cy="2514600"/>
          </a:xfrm>
        </p:spPr>
        <p:txBody>
          <a:bodyPr numCol="1">
            <a:normAutofit fontScale="92500" lnSpcReduction="20000"/>
          </a:bodyPr>
          <a:lstStyle/>
          <a:p>
            <a:r>
              <a:rPr lang="en-US" dirty="0"/>
              <a:t>Friends, Groups </a:t>
            </a:r>
            <a:r>
              <a:rPr lang="en-US" dirty="0" smtClean="0"/>
              <a:t>	 	10-20</a:t>
            </a:r>
            <a:r>
              <a:rPr lang="en-US" dirty="0"/>
              <a:t>% </a:t>
            </a:r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r>
              <a:rPr lang="en-US" dirty="0" smtClean="0"/>
              <a:t>School, Tuition </a:t>
            </a:r>
            <a:r>
              <a:rPr lang="en-US" dirty="0"/>
              <a:t> </a:t>
            </a:r>
            <a:r>
              <a:rPr lang="en-US" dirty="0" smtClean="0"/>
              <a:t>		 </a:t>
            </a:r>
            <a:r>
              <a:rPr lang="en-US" dirty="0"/>
              <a:t>40-50%</a:t>
            </a:r>
          </a:p>
          <a:p>
            <a:pPr marL="0" indent="0">
              <a:buNone/>
            </a:pPr>
            <a:r>
              <a:rPr lang="en-US" dirty="0" smtClean="0"/>
              <a:t>	</a:t>
            </a:r>
          </a:p>
          <a:p>
            <a:r>
              <a:rPr lang="en-US" dirty="0" smtClean="0"/>
              <a:t>Social </a:t>
            </a:r>
            <a:r>
              <a:rPr lang="en-US" dirty="0"/>
              <a:t>Media </a:t>
            </a:r>
            <a:r>
              <a:rPr lang="en-US" dirty="0" smtClean="0"/>
              <a:t>		30-100</a:t>
            </a:r>
            <a:r>
              <a:rPr lang="en-US" dirty="0"/>
              <a:t>%</a:t>
            </a:r>
          </a:p>
          <a:p>
            <a:endParaRPr lang="en-US" dirty="0" smtClean="0"/>
          </a:p>
          <a:p>
            <a:r>
              <a:rPr lang="en-US" dirty="0"/>
              <a:t>Family 	</a:t>
            </a:r>
            <a:r>
              <a:rPr lang="en-US" dirty="0" smtClean="0"/>
              <a:t>	   	5-50</a:t>
            </a:r>
            <a:r>
              <a:rPr lang="en-US" dirty="0"/>
              <a:t>%	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228600" y="4800600"/>
            <a:ext cx="4953000" cy="1828800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/>
              <a:t>Imagined world, dreaming, </a:t>
            </a:r>
            <a:r>
              <a:rPr lang="en-US" dirty="0" smtClean="0"/>
              <a:t>exposure, volunteering</a:t>
            </a:r>
            <a:r>
              <a:rPr lang="en-US" dirty="0"/>
              <a:t>, self-travel, self-learning, 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en-US" sz="4000" b="1" baseline="300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</a:t>
            </a:r>
            <a:r>
              <a:rPr lang="en-US" sz="4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Space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438399"/>
            <a:ext cx="3659720" cy="345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3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Click="0" advTm="25000">
        <p:wipe/>
      </p:transition>
    </mc:Choice>
    <mc:Fallback xmlns="">
      <p:transition advClick="0" advTm="25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-13252" y="2654623"/>
            <a:ext cx="8773572" cy="387352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Mind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Jog</a:t>
            </a:r>
            <a:r>
              <a:rPr lang="en-US" dirty="0"/>
              <a:t>: In pairs, one person giving instructions </a:t>
            </a:r>
            <a:r>
              <a:rPr lang="en-US" dirty="0" smtClean="0"/>
              <a:t>			and </a:t>
            </a:r>
            <a:r>
              <a:rPr lang="en-US" dirty="0"/>
              <a:t>other drawing. (Without talking </a:t>
            </a:r>
            <a:r>
              <a:rPr lang="en-US" dirty="0" smtClean="0"/>
              <a:t>			talking)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Personal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Connect</a:t>
            </a:r>
            <a:r>
              <a:rPr lang="en-US" dirty="0"/>
              <a:t>: My </a:t>
            </a:r>
            <a:r>
              <a:rPr lang="en-US" dirty="0" smtClean="0"/>
              <a:t>facilitation </a:t>
            </a:r>
            <a:r>
              <a:rPr lang="en-US" dirty="0"/>
              <a:t>style | Sharing </a:t>
            </a:r>
            <a:r>
              <a:rPr lang="en-US" dirty="0" smtClean="0"/>
              <a:t>		my style </a:t>
            </a:r>
            <a:r>
              <a:rPr lang="en-US" dirty="0"/>
              <a:t>| Who I am as a facilitator</a:t>
            </a:r>
            <a:r>
              <a:rPr lang="en-US" dirty="0" smtClean="0"/>
              <a:t>?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Information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Exchange</a:t>
            </a:r>
            <a:r>
              <a:rPr lang="en-US" dirty="0"/>
              <a:t>: </a:t>
            </a:r>
            <a:endParaRPr lang="en-US" dirty="0" smtClean="0"/>
          </a:p>
          <a:p>
            <a:pPr marL="777240" lvl="2" indent="0">
              <a:buNone/>
            </a:pPr>
            <a:r>
              <a:rPr lang="en-US" sz="2400" dirty="0" smtClean="0"/>
              <a:t>Group </a:t>
            </a:r>
            <a:r>
              <a:rPr lang="en-US" sz="2400" dirty="0"/>
              <a:t>discussion | What are </a:t>
            </a:r>
            <a:r>
              <a:rPr lang="en-US" sz="2400" dirty="0" smtClean="0"/>
              <a:t>the </a:t>
            </a:r>
            <a:r>
              <a:rPr lang="en-US" sz="2400" dirty="0"/>
              <a:t>questions you had in </a:t>
            </a:r>
            <a:r>
              <a:rPr lang="en-US" sz="2400" dirty="0" smtClean="0"/>
              <a:t>your </a:t>
            </a:r>
            <a:r>
              <a:rPr lang="en-US" sz="2400" dirty="0"/>
              <a:t>group about? | What </a:t>
            </a:r>
            <a:r>
              <a:rPr lang="en-US" sz="2400" dirty="0" smtClean="0"/>
              <a:t>facilitation </a:t>
            </a:r>
            <a:r>
              <a:rPr lang="en-US" sz="2400" dirty="0"/>
              <a:t>skill do </a:t>
            </a:r>
            <a:r>
              <a:rPr lang="en-US" sz="2400" dirty="0" smtClean="0"/>
              <a:t>the questions </a:t>
            </a:r>
            <a:r>
              <a:rPr lang="en-US" sz="2400" dirty="0"/>
              <a:t>you had </a:t>
            </a:r>
            <a:r>
              <a:rPr lang="en-US" sz="2400" dirty="0" smtClean="0"/>
              <a:t>to represent</a:t>
            </a:r>
            <a:r>
              <a:rPr lang="en-US" sz="2400" dirty="0"/>
              <a:t>?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504386"/>
            <a:ext cx="7756263" cy="1054250"/>
          </a:xfrm>
        </p:spPr>
        <p:txBody>
          <a:bodyPr/>
          <a:lstStyle/>
          <a:p>
            <a:pPr algn="l"/>
            <a:r>
              <a:rPr lang="en-US" b="1" dirty="0" smtClean="0"/>
              <a:t>Facilitation Skills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313" y="368623"/>
            <a:ext cx="3048000" cy="2286000"/>
          </a:xfrm>
          <a:prstGeom prst="rect">
            <a:avLst/>
          </a:prstGeom>
        </p:spPr>
      </p:pic>
      <p:pic>
        <p:nvPicPr>
          <p:cNvPr id="8195" name="Picture 3" descr="E:\PYWA\Training Photos\Photos\DSCN18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435" y="3048000"/>
            <a:ext cx="1868528" cy="1801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73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Click="0" advTm="30000">
        <p:wipe/>
      </p:transition>
    </mc:Choice>
    <mc:Fallback xmlns="">
      <p:transition advClick="0" advTm="30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99247" y="2248347"/>
            <a:ext cx="8139953" cy="415245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G 1	</a:t>
            </a:r>
            <a:r>
              <a:rPr lang="en-US" dirty="0" smtClean="0"/>
              <a:t>  Motivation			</a:t>
            </a:r>
            <a:r>
              <a:rPr lang="en-US" b="1" dirty="0" smtClean="0">
                <a:solidFill>
                  <a:srgbClr val="FF0000"/>
                </a:solidFill>
              </a:rPr>
              <a:t>I</a:t>
            </a:r>
            <a:r>
              <a:rPr lang="en-US" dirty="0" smtClean="0"/>
              <a:t>nspiring</a:t>
            </a:r>
            <a:r>
              <a:rPr lang="en-US" dirty="0"/>
              <a:t>	</a:t>
            </a:r>
          </a:p>
          <a:p>
            <a:pPr>
              <a:lnSpc>
                <a:spcPct val="150000"/>
              </a:lnSpc>
            </a:pPr>
            <a:r>
              <a:rPr lang="en-US" dirty="0"/>
              <a:t>G 2 	</a:t>
            </a:r>
            <a:r>
              <a:rPr lang="en-US" dirty="0" smtClean="0"/>
              <a:t>  Managing </a:t>
            </a:r>
            <a:r>
              <a:rPr lang="en-US" dirty="0"/>
              <a:t>the people 	</a:t>
            </a:r>
            <a:r>
              <a:rPr lang="en-US" b="1" dirty="0">
                <a:solidFill>
                  <a:srgbClr val="FF0000"/>
                </a:solidFill>
              </a:rPr>
              <a:t>G</a:t>
            </a:r>
            <a:r>
              <a:rPr lang="en-US" dirty="0"/>
              <a:t>roup </a:t>
            </a:r>
          </a:p>
          <a:p>
            <a:pPr>
              <a:lnSpc>
                <a:spcPct val="150000"/>
              </a:lnSpc>
            </a:pPr>
            <a:r>
              <a:rPr lang="en-US" dirty="0"/>
              <a:t>G 3	</a:t>
            </a:r>
            <a:r>
              <a:rPr lang="en-US" dirty="0" smtClean="0"/>
              <a:t>  Facing </a:t>
            </a:r>
            <a:r>
              <a:rPr lang="en-US" dirty="0"/>
              <a:t>issues		</a:t>
            </a:r>
            <a:r>
              <a:rPr lang="en-US" b="1" dirty="0">
                <a:solidFill>
                  <a:srgbClr val="FF0000"/>
                </a:solidFill>
              </a:rPr>
              <a:t>N</a:t>
            </a:r>
            <a:r>
              <a:rPr lang="en-US" dirty="0"/>
              <a:t>ot Controlling/ </a:t>
            </a:r>
            <a:r>
              <a:rPr lang="en-US" dirty="0" smtClean="0"/>
              <a:t>						Flexible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G 4	</a:t>
            </a:r>
            <a:r>
              <a:rPr lang="en-US" dirty="0" smtClean="0"/>
              <a:t>  Participation issues</a:t>
            </a:r>
            <a:r>
              <a:rPr lang="en-US" dirty="0"/>
              <a:t>	</a:t>
            </a:r>
            <a:r>
              <a:rPr lang="en-US" b="1" dirty="0">
                <a:solidFill>
                  <a:srgbClr val="FF0000"/>
                </a:solidFill>
              </a:rPr>
              <a:t>I</a:t>
            </a:r>
            <a:r>
              <a:rPr lang="en-US" dirty="0"/>
              <a:t>nvolve</a:t>
            </a:r>
          </a:p>
          <a:p>
            <a:pPr>
              <a:lnSpc>
                <a:spcPct val="150000"/>
              </a:lnSpc>
            </a:pPr>
            <a:r>
              <a:rPr lang="en-US" dirty="0"/>
              <a:t>G </a:t>
            </a:r>
            <a:r>
              <a:rPr lang="en-US" dirty="0" smtClean="0"/>
              <a:t>5   Planning </a:t>
            </a:r>
            <a:r>
              <a:rPr lang="en-US" dirty="0"/>
              <a:t>		</a:t>
            </a:r>
            <a:r>
              <a:rPr lang="en-US" dirty="0" smtClean="0"/>
              <a:t>	</a:t>
            </a:r>
            <a:r>
              <a:rPr lang="en-US" b="1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ime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G 6	</a:t>
            </a:r>
            <a:r>
              <a:rPr lang="en-US" dirty="0" smtClean="0"/>
              <a:t>  Structure</a:t>
            </a:r>
            <a:r>
              <a:rPr lang="en-US" dirty="0"/>
              <a:t>		</a:t>
            </a:r>
            <a:r>
              <a:rPr lang="en-US" dirty="0" smtClean="0"/>
              <a:t>	</a:t>
            </a:r>
            <a:r>
              <a:rPr lang="en-US" b="1" dirty="0" smtClean="0">
                <a:solidFill>
                  <a:srgbClr val="FF0000"/>
                </a:solidFill>
              </a:rPr>
              <a:t>E</a:t>
            </a:r>
            <a:r>
              <a:rPr lang="en-US" dirty="0" smtClean="0"/>
              <a:t>ffective </a:t>
            </a:r>
            <a:r>
              <a:rPr lang="en-US" dirty="0"/>
              <a:t>learning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IGNITE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3307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Click="0" advTm="25000">
        <p:wipe/>
      </p:transition>
    </mc:Choice>
    <mc:Fallback xmlns="">
      <p:transition advClick="0" advTm="25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8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Toxic </a:t>
            </a:r>
            <a:r>
              <a:rPr lang="en-US" dirty="0" smtClean="0"/>
              <a:t>River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933365871"/>
              </p:ext>
            </p:extLst>
          </p:nvPr>
        </p:nvGraphicFramePr>
        <p:xfrm>
          <a:off x="685800" y="1981200"/>
          <a:ext cx="7772400" cy="2005615"/>
        </p:xfrm>
        <a:graphic>
          <a:graphicData uri="http://schemas.openxmlformats.org/drawingml/2006/table">
            <a:tbl>
              <a:tblPr firstRow="1" firstCol="1" bandRow="1">
                <a:tableStyleId>{46F890A9-2807-4EBB-B81D-B2AA78EC7F39}</a:tableStyleId>
              </a:tblPr>
              <a:tblGrid>
                <a:gridCol w="3886200"/>
                <a:gridCol w="3886200"/>
              </a:tblGrid>
              <a:tr h="6678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effectLst/>
                        </a:rPr>
                        <a:t>Affalo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Iskoola Pota"/>
                      </a:endParaRPr>
                    </a:p>
                  </a:txBody>
                  <a:tcPr marL="40323" marR="403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Ginger</a:t>
                      </a:r>
                      <a:endParaRPr lang="en-US" sz="2400">
                        <a:effectLst/>
                        <a:latin typeface="Calibri"/>
                        <a:ea typeface="Calibri"/>
                        <a:cs typeface="Iskoola Pota"/>
                      </a:endParaRPr>
                    </a:p>
                  </a:txBody>
                  <a:tcPr marL="40323" marR="40323" marT="0" marB="0"/>
                </a:tc>
              </a:tr>
              <a:tr h="6699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10 minutes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Iskoola Pota"/>
                      </a:endParaRPr>
                    </a:p>
                  </a:txBody>
                  <a:tcPr marL="40323" marR="4032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10 minutes  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Iskoola Pota"/>
                      </a:endParaRPr>
                    </a:p>
                  </a:txBody>
                  <a:tcPr marL="40323" marR="40323" marT="0" marB="0"/>
                </a:tc>
              </a:tr>
              <a:tr h="667838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Practice session for 10 minutes</a:t>
                      </a:r>
                      <a:endParaRPr lang="en-US" sz="2400" dirty="0">
                        <a:effectLst/>
                        <a:latin typeface="Calibri"/>
                        <a:ea typeface="Calibri"/>
                        <a:cs typeface="Iskoola Pota"/>
                      </a:endParaRPr>
                    </a:p>
                  </a:txBody>
                  <a:tcPr marL="40323" marR="40323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685800" y="4572000"/>
            <a:ext cx="7763255" cy="1545336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Challenge</a:t>
            </a:r>
            <a:r>
              <a:rPr lang="en-US" sz="3200" dirty="0"/>
              <a:t> </a:t>
            </a:r>
            <a:r>
              <a:rPr lang="en-US" sz="3200" b="1" dirty="0" smtClean="0"/>
              <a:t>|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Planning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and strategies </a:t>
            </a:r>
            <a:r>
              <a:rPr lang="en-US" sz="3200" b="1" dirty="0"/>
              <a:t>|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Team work </a:t>
            </a:r>
            <a:r>
              <a:rPr lang="en-US" sz="3200" b="1" dirty="0"/>
              <a:t>|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Listen</a:t>
            </a:r>
            <a:r>
              <a:rPr lang="en-US" sz="3200" dirty="0"/>
              <a:t> </a:t>
            </a:r>
            <a:r>
              <a:rPr lang="en-US" sz="3200" b="1" dirty="0" smtClean="0"/>
              <a:t>|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Help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others </a:t>
            </a:r>
            <a:r>
              <a:rPr lang="en-US" sz="3200" b="1" dirty="0"/>
              <a:t>|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Time management </a:t>
            </a:r>
            <a:r>
              <a:rPr lang="en-US" sz="3200" b="1" dirty="0"/>
              <a:t>|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Common sense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13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Click="0" advTm="25000">
        <p:wipe/>
      </p:transition>
    </mc:Choice>
    <mc:Fallback xmlns="">
      <p:transition advClick="0" advTm="25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987553" cy="1319606"/>
          </a:xfrm>
        </p:spPr>
        <p:txBody>
          <a:bodyPr/>
          <a:lstStyle/>
          <a:p>
            <a:pPr algn="l"/>
            <a:r>
              <a:rPr lang="en-US" b="1" dirty="0" smtClean="0"/>
              <a:t>‘</a:t>
            </a:r>
            <a:r>
              <a:rPr lang="en-US" b="1" dirty="0" err="1" smtClean="0"/>
              <a:t>Affalo</a:t>
            </a:r>
            <a:r>
              <a:rPr lang="en-US" b="1" dirty="0" smtClean="0"/>
              <a:t>’ </a:t>
            </a:r>
            <a:br>
              <a:rPr lang="en-US" b="1" dirty="0" smtClean="0"/>
            </a:br>
            <a:r>
              <a:rPr lang="en-US" b="1" dirty="0"/>
              <a:t>	</a:t>
            </a:r>
            <a:r>
              <a:rPr lang="en-US" b="1" dirty="0" smtClean="0"/>
              <a:t>	Crossing the river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" y="1733550"/>
            <a:ext cx="2971800" cy="2228850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4128294"/>
            <a:ext cx="3048000" cy="2672553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695450"/>
            <a:ext cx="2971800" cy="2228850"/>
          </a:xfrm>
          <a:prstGeom prst="rect">
            <a:avLst/>
          </a:prstGeom>
        </p:spPr>
      </p:pic>
      <p:pic>
        <p:nvPicPr>
          <p:cNvPr id="9218" name="Picture 2" descr="E:\PYWA\Training Photos\Photos\DSCN185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037" y="1672647"/>
            <a:ext cx="3001963" cy="225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E:\PYWA\Training Photos\Photos\DSCN187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125635"/>
            <a:ext cx="2899320" cy="267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E:\PYWA\Training Photos\Photos\DSCN186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4125635"/>
            <a:ext cx="2933700" cy="267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25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Click="0" advTm="30000">
        <p:wipe/>
      </p:transition>
    </mc:Choice>
    <mc:Fallback xmlns="">
      <p:transition advClick="0" advTm="30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 smtClean="0"/>
              <a:t>‘Ginger</a:t>
            </a:r>
            <a:r>
              <a:rPr lang="en-US" b="1" dirty="0"/>
              <a:t>’</a:t>
            </a:r>
            <a:br>
              <a:rPr lang="en-US" b="1" dirty="0"/>
            </a:br>
            <a:r>
              <a:rPr lang="en-US" b="1" dirty="0" smtClean="0"/>
              <a:t>		Crossing </a:t>
            </a:r>
            <a:r>
              <a:rPr lang="en-US" b="1" dirty="0"/>
              <a:t>the river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043" y="1981200"/>
            <a:ext cx="2880097" cy="2278857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010" y="1981200"/>
            <a:ext cx="2667000" cy="22098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994" y="4400552"/>
            <a:ext cx="2880096" cy="2020093"/>
          </a:xfrm>
          <a:prstGeom prst="rect">
            <a:avLst/>
          </a:prstGeom>
        </p:spPr>
      </p:pic>
      <p:pic>
        <p:nvPicPr>
          <p:cNvPr id="10242" name="Picture 2" descr="E:\PYWA\Training Photos\Photos\DSCN185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140" y="4260057"/>
            <a:ext cx="2844740" cy="216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E:\PYWA\Training Photos\Photos\DSCN18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282991"/>
            <a:ext cx="2955494" cy="211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E:\PYWA\Training Photos\Photos\DSCN1840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81200"/>
            <a:ext cx="2955494" cy="227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21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Click="0" advTm="30000">
        <p:wipe/>
      </p:transition>
    </mc:Choice>
    <mc:Fallback xmlns="">
      <p:transition advClick="0" advTm="30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Role of a </a:t>
            </a:r>
            <a:r>
              <a:rPr lang="en-US" b="1" dirty="0" smtClean="0"/>
              <a:t>Youth Worker</a:t>
            </a:r>
            <a:endParaRPr lang="en-US" b="1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200" y="2419350"/>
            <a:ext cx="3657600" cy="3877056"/>
          </a:xfrm>
        </p:spPr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en-US" dirty="0"/>
              <a:t>Setting the </a:t>
            </a:r>
            <a:r>
              <a:rPr lang="en-US" b="1" dirty="0"/>
              <a:t>agenda</a:t>
            </a:r>
          </a:p>
          <a:p>
            <a:pPr>
              <a:lnSpc>
                <a:spcPct val="200000"/>
              </a:lnSpc>
            </a:pPr>
            <a:r>
              <a:rPr lang="en-US" b="1" dirty="0"/>
              <a:t>Taking everyone </a:t>
            </a:r>
            <a:r>
              <a:rPr lang="en-US" dirty="0"/>
              <a:t>along with you</a:t>
            </a:r>
          </a:p>
          <a:p>
            <a:pPr>
              <a:lnSpc>
                <a:spcPct val="200000"/>
              </a:lnSpc>
            </a:pPr>
            <a:r>
              <a:rPr lang="en-US" dirty="0"/>
              <a:t>Do everything </a:t>
            </a:r>
            <a:r>
              <a:rPr lang="en-US" dirty="0" smtClean="0"/>
              <a:t>the </a:t>
            </a:r>
            <a:r>
              <a:rPr lang="en-US" b="1" dirty="0"/>
              <a:t>right way</a:t>
            </a:r>
          </a:p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038" y="4571999"/>
            <a:ext cx="2268362" cy="1911359"/>
          </a:xfrm>
        </p:spPr>
      </p:pic>
      <p:pic>
        <p:nvPicPr>
          <p:cNvPr id="1026" name="Picture 2" descr="E:\PYWA\Training Photos\Photos\DSCN188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2590800"/>
            <a:ext cx="2336612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4572000"/>
            <a:ext cx="2336612" cy="1905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812" y="2590800"/>
            <a:ext cx="2311588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64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Click="0" advTm="25000">
        <p:wipe/>
      </p:transition>
    </mc:Choice>
    <mc:Fallback xmlns="">
      <p:transition advClick="0" advTm="25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Inauguration</a:t>
            </a:r>
            <a:endParaRPr lang="en-US" b="1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979667"/>
            <a:ext cx="2209800" cy="1922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 descr="E:\PYWA\Document Photos\DSCN149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076" y="1971636"/>
            <a:ext cx="2235040" cy="191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PYWA\Document Photos\DSCN149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124" y="1970563"/>
            <a:ext cx="2210804" cy="191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PYWA\Document Photos\DSCN150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928" y="1979666"/>
            <a:ext cx="2326560" cy="190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E:\PYWA\Document Photos\DSCN150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91001"/>
            <a:ext cx="2331075" cy="174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:\PYWA\Document Photos\DSCN1482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835" y="4191001"/>
            <a:ext cx="2209282" cy="174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E:\PYWA\Document Photos\DSCN1481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116" y="4191001"/>
            <a:ext cx="2243812" cy="18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:\PYWA\Document Photos\DSCN151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433" y="4195881"/>
            <a:ext cx="2324567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4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Click="0" advTm="30000">
        <p:wipe/>
      </p:transition>
    </mc:Choice>
    <mc:Fallback xmlns="">
      <p:transition advClick="0" advTm="30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Identities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057400"/>
            <a:ext cx="2844800" cy="2133600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133600"/>
            <a:ext cx="2743200" cy="20574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81200"/>
            <a:ext cx="2946400" cy="2209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495800"/>
            <a:ext cx="2743200" cy="2057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0" y="4495800"/>
            <a:ext cx="2819400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95800"/>
            <a:ext cx="29464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33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Click="0" advTm="35000">
        <p:wipe/>
      </p:transition>
    </mc:Choice>
    <mc:Fallback xmlns="">
      <p:transition advClick="0" advTm="35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0"/>
            <a:ext cx="7848600" cy="1600200"/>
          </a:xfrm>
        </p:spPr>
        <p:txBody>
          <a:bodyPr/>
          <a:lstStyle/>
          <a:p>
            <a:r>
              <a:rPr lang="en-US" sz="4000" b="1" dirty="0" smtClean="0"/>
              <a:t>“District </a:t>
            </a:r>
            <a:r>
              <a:rPr lang="en-US" sz="4000" b="1" dirty="0"/>
              <a:t>quota for </a:t>
            </a:r>
            <a:r>
              <a:rPr lang="en-US" sz="4000" b="1" dirty="0" smtClean="0"/>
              <a:t>university entrance”</a:t>
            </a:r>
            <a:endParaRPr lang="en-US" sz="4000" dirty="0"/>
          </a:p>
        </p:txBody>
      </p:sp>
      <p:pic>
        <p:nvPicPr>
          <p:cNvPr id="11266" name="Picture 2" descr="E:\PYWA\Training Photos\Photos\DSCN1930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03410"/>
            <a:ext cx="3661558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E:\PYWA\Training Photos\Photos\DSCN193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210064"/>
            <a:ext cx="3661558" cy="249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E:\PYWA\Training Photos\Photos\DSCN193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190" y="4210063"/>
            <a:ext cx="3531009" cy="249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 descr="E:\PYWA\Training Photos\Photos\DSCN193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585946"/>
            <a:ext cx="3505200" cy="253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4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Click="0" advTm="25000">
        <p:wipe/>
      </p:transition>
    </mc:Choice>
    <mc:Fallback xmlns="">
      <p:transition advClick="0" advTm="25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609600"/>
            <a:ext cx="7756263" cy="1054250"/>
          </a:xfrm>
        </p:spPr>
        <p:txBody>
          <a:bodyPr/>
          <a:lstStyle/>
          <a:p>
            <a:r>
              <a:rPr lang="en-US" sz="4000" b="1" dirty="0" smtClean="0"/>
              <a:t>“Buddhism </a:t>
            </a:r>
            <a:r>
              <a:rPr lang="en-US" sz="4000" b="1" dirty="0"/>
              <a:t>should be the state </a:t>
            </a:r>
            <a:r>
              <a:rPr lang="en-US" sz="4000" b="1" dirty="0" smtClean="0"/>
              <a:t>religion in SL”</a:t>
            </a:r>
            <a:endParaRPr lang="en-US" dirty="0"/>
          </a:p>
        </p:txBody>
      </p:sp>
      <p:pic>
        <p:nvPicPr>
          <p:cNvPr id="12290" name="Picture 2" descr="E:\PYWA\Training Photos\Photos\DSCN194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362638"/>
            <a:ext cx="3624826" cy="240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E:\PYWA\Training Photos\Photos\DSCN1949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7821"/>
            <a:ext cx="3586726" cy="226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E:\PYWA\Training Photos\Photos\DSCN194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324538"/>
            <a:ext cx="3382743" cy="240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 descr="E:\PYWA\Training Photos\Photos\DSCN195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2057400"/>
            <a:ext cx="3382743" cy="222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366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Click="0" advTm="25000">
        <p:wipe/>
      </p:transition>
    </mc:Choice>
    <mc:Fallback xmlns="">
      <p:transition advClick="0" advTm="25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0" y="228600"/>
            <a:ext cx="7756263" cy="1054250"/>
          </a:xfrm>
        </p:spPr>
        <p:txBody>
          <a:bodyPr/>
          <a:lstStyle/>
          <a:p>
            <a:pPr algn="r"/>
            <a:r>
              <a:rPr lang="en-US" b="1" dirty="0"/>
              <a:t>Exclusion Tree</a:t>
            </a:r>
          </a:p>
        </p:txBody>
      </p:sp>
      <p:pic>
        <p:nvPicPr>
          <p:cNvPr id="13314" name="Picture 2" descr="E:\PYWA\Training Photos\Photos\DSCN193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2493231" cy="180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E:\PYWA\Training Photos\Photos\DSCN194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8" y="2854727"/>
            <a:ext cx="2493233" cy="187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E:\PYWA\Training Photos\Photos\DSCN195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4" y="4786580"/>
            <a:ext cx="2620223" cy="196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5" descr="E:\PYWA\Training Photos\Photos\DSCN1953.JPG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447800"/>
            <a:ext cx="5543550" cy="415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124200" y="5758081"/>
            <a:ext cx="5638800" cy="730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400" b="1" dirty="0" smtClean="0"/>
              <a:t>Seeds 	 Root	Trunk  Fruits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8135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Click="0" advTm="25000">
        <p:wipe/>
      </p:transition>
    </mc:Choice>
    <mc:Fallback xmlns="">
      <p:transition advClick="0" advTm="25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" y="4419600"/>
            <a:ext cx="6934200" cy="262845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Mythical Stories are also like that where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     all of those are in our minds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Thinking of ways to create new way of thinking 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206" y="547611"/>
            <a:ext cx="7756263" cy="1054250"/>
          </a:xfrm>
        </p:spPr>
        <p:txBody>
          <a:bodyPr/>
          <a:lstStyle/>
          <a:p>
            <a:pPr algn="l"/>
            <a:r>
              <a:rPr lang="en-US" sz="4800" b="1" dirty="0" smtClean="0"/>
              <a:t>Dropping the Bulb</a:t>
            </a:r>
            <a:endParaRPr lang="en-US" sz="4800" b="1" dirty="0"/>
          </a:p>
        </p:txBody>
      </p:sp>
      <p:pic>
        <p:nvPicPr>
          <p:cNvPr id="14338" name="Picture 2" descr="E:\PYWA\Training Photos\Photos\DSCN195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399" y="92074"/>
            <a:ext cx="2620223" cy="196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E:\PYWA\Training Photos\Photos\DSCN196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57399"/>
            <a:ext cx="2590800" cy="221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E:\PYWA\Training Photos\Photos\DSCN196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057399"/>
            <a:ext cx="2924998" cy="219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1" name="Picture 5" descr="E:\PYWA\Training Photos\Photos\DSCN196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399" y="2362200"/>
            <a:ext cx="2639273" cy="234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36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Click="0" advTm="25000">
        <p:wipe/>
      </p:transition>
    </mc:Choice>
    <mc:Fallback xmlns="">
      <p:transition advClick="0" advTm="25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4724400"/>
            <a:ext cx="7696200" cy="25908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Do you </a:t>
            </a:r>
            <a:r>
              <a:rPr lang="en-US" b="1" dirty="0" smtClean="0"/>
              <a:t>WANT</a:t>
            </a:r>
            <a:r>
              <a:rPr lang="en-US" dirty="0" smtClean="0"/>
              <a:t> change?</a:t>
            </a:r>
          </a:p>
          <a:p>
            <a:pPr>
              <a:lnSpc>
                <a:spcPct val="150000"/>
              </a:lnSpc>
            </a:pPr>
            <a:r>
              <a:rPr lang="en-US" b="1" dirty="0" smtClean="0"/>
              <a:t>ASK</a:t>
            </a:r>
            <a:r>
              <a:rPr lang="en-US" dirty="0" smtClean="0"/>
              <a:t> questions</a:t>
            </a:r>
          </a:p>
          <a:p>
            <a:pPr>
              <a:lnSpc>
                <a:spcPct val="150000"/>
              </a:lnSpc>
            </a:pPr>
            <a:r>
              <a:rPr lang="en-US" b="1" dirty="0" smtClean="0"/>
              <a:t>GET</a:t>
            </a:r>
            <a:r>
              <a:rPr lang="en-US" dirty="0" smtClean="0"/>
              <a:t> evidence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4205" y="615875"/>
            <a:ext cx="7756263" cy="1054250"/>
          </a:xfrm>
        </p:spPr>
        <p:txBody>
          <a:bodyPr/>
          <a:lstStyle/>
          <a:p>
            <a:pPr algn="l"/>
            <a:r>
              <a:rPr lang="en-US" sz="4800" b="1" dirty="0" smtClean="0"/>
              <a:t>Mythical Stories</a:t>
            </a:r>
            <a:endParaRPr lang="en-US" sz="6600" dirty="0"/>
          </a:p>
        </p:txBody>
      </p:sp>
      <p:pic>
        <p:nvPicPr>
          <p:cNvPr id="15362" name="Picture 2" descr="E:\PYWA\Training Photos\Photos\DSCN198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47" y="2210649"/>
            <a:ext cx="2895601" cy="21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E:\PYWA\Training Photos\Photos\DSCN198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450" y="2229699"/>
            <a:ext cx="4545103" cy="401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26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Click="0" advTm="25000">
        <p:wipe/>
      </p:transition>
    </mc:Choice>
    <mc:Fallback xmlns="">
      <p:transition advClick="0" advTm="25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81000"/>
            <a:ext cx="7756263" cy="1054250"/>
          </a:xfrm>
        </p:spPr>
        <p:txBody>
          <a:bodyPr/>
          <a:lstStyle/>
          <a:p>
            <a:r>
              <a:rPr lang="en-US" b="1" dirty="0" smtClean="0"/>
              <a:t>Mock Sessions</a:t>
            </a:r>
            <a:endParaRPr lang="en-US" b="1" dirty="0"/>
          </a:p>
        </p:txBody>
      </p:sp>
      <p:pic>
        <p:nvPicPr>
          <p:cNvPr id="16386" name="Picture 2" descr="E:\PYWA\Training Photos\Photos\DSCN1988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70" y="1676400"/>
            <a:ext cx="2019381" cy="151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 descr="E:\PYWA\Training Photos\Photos\DSCN199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2" y="1676400"/>
            <a:ext cx="2095502" cy="1543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E:\PYWA\Training Photos\Photos\DSCN208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676401"/>
            <a:ext cx="2085976" cy="154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9" name="Picture 5" descr="E:\PYWA\Training Photos\Photos\DSCN208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911" y="1609849"/>
            <a:ext cx="2085975" cy="16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E:\PYWA\Training Photos\Photos\DSCN209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98" y="3429000"/>
            <a:ext cx="2000251" cy="150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1" name="Picture 7" descr="E:\PYWA\Training Photos\Photos\DSCN2095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4" y="3428999"/>
            <a:ext cx="2076450" cy="150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E:\PYWA\Training Photos\Photos\DSCN2102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364700"/>
            <a:ext cx="2085977" cy="156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3" name="Picture 9" descr="E:\PYWA\Training Photos\Photos\DSCN223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861" y="5113589"/>
            <a:ext cx="2076450" cy="152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 descr="E:\PYWA\Training Photos\Photos\DSCN2197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912" y="3315576"/>
            <a:ext cx="2085976" cy="166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5" name="Picture 11" descr="E:\PYWA\Training Photos\Photos\DSCN2225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851" y="5148577"/>
            <a:ext cx="2085976" cy="152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2" descr="E:\PYWA\Training Photos\Photos\DSCN2207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95" y="5164452"/>
            <a:ext cx="2028004" cy="150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4" y="5113589"/>
            <a:ext cx="2146465" cy="160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Click="0" advTm="45000">
        <p:wipe/>
      </p:transition>
    </mc:Choice>
    <mc:Fallback xmlns="">
      <p:transition advClick="0" advTm="45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324100"/>
            <a:ext cx="2540000" cy="19050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304800"/>
            <a:ext cx="7911353" cy="1319606"/>
          </a:xfrm>
        </p:spPr>
        <p:txBody>
          <a:bodyPr/>
          <a:lstStyle/>
          <a:p>
            <a:r>
              <a:rPr lang="en-US" sz="4800" b="1" dirty="0" smtClean="0"/>
              <a:t>“What are my challenges as a youth worker?”</a:t>
            </a:r>
            <a:endParaRPr lang="en-US" sz="4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286000"/>
            <a:ext cx="2590800" cy="1943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0" y="4419600"/>
            <a:ext cx="3276600" cy="20383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0" y="2286000"/>
            <a:ext cx="3276600" cy="1971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00" y="4419600"/>
            <a:ext cx="2590800" cy="1943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486275"/>
            <a:ext cx="2540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06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Click="0" advTm="33000">
        <p:wipe/>
      </p:transition>
    </mc:Choice>
    <mc:Fallback xmlns="">
      <p:transition advClick="0" advTm="33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3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3962400"/>
            <a:ext cx="8305800" cy="2667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Watch, Nail and Pencil</a:t>
            </a:r>
          </a:p>
          <a:p>
            <a:pPr>
              <a:lnSpc>
                <a:spcPct val="150000"/>
              </a:lnSpc>
            </a:pPr>
            <a:r>
              <a:rPr lang="en-US" dirty="0"/>
              <a:t>The break applied| Participants’ didn’t know the cause (nail) | Effect was visible</a:t>
            </a:r>
          </a:p>
          <a:p>
            <a:pPr>
              <a:lnSpc>
                <a:spcPct val="150000"/>
              </a:lnSpc>
            </a:pPr>
            <a:r>
              <a:rPr lang="en-US" dirty="0"/>
              <a:t>Laws of systems thinking: </a:t>
            </a:r>
            <a:r>
              <a:rPr lang="en-US" sz="2600" b="1" dirty="0"/>
              <a:t>Cause and Effect are not closely related in time and space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457200"/>
            <a:ext cx="8077200" cy="1054250"/>
          </a:xfrm>
        </p:spPr>
        <p:txBody>
          <a:bodyPr/>
          <a:lstStyle/>
          <a:p>
            <a:r>
              <a:rPr lang="en-US" sz="4800" b="1" dirty="0"/>
              <a:t>Learning </a:t>
            </a:r>
            <a:r>
              <a:rPr lang="en-US" sz="4800" b="1" dirty="0" smtClean="0"/>
              <a:t>Systems Thinking</a:t>
            </a:r>
            <a:endParaRPr lang="en-US" sz="4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05000"/>
            <a:ext cx="2743200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550" y="1943100"/>
            <a:ext cx="2641600" cy="2095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981200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42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Click="0" advTm="25000">
        <p:wipe/>
      </p:transition>
    </mc:Choice>
    <mc:Fallback xmlns="">
      <p:transition advClick="0" advTm="25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976437"/>
            <a:ext cx="2010382" cy="1523999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Systems Thinking 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38350"/>
            <a:ext cx="2032000" cy="152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057400"/>
            <a:ext cx="2006600" cy="1504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990725"/>
            <a:ext cx="2070100" cy="1552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600450"/>
            <a:ext cx="1981200" cy="15811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900" y="3600450"/>
            <a:ext cx="2133600" cy="1600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629025"/>
            <a:ext cx="2032000" cy="1524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3581400"/>
            <a:ext cx="2070100" cy="15716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4825" y="5000625"/>
            <a:ext cx="1447800" cy="19621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5" t="6024" r="12253" b="35989"/>
          <a:stretch/>
        </p:blipFill>
        <p:spPr>
          <a:xfrm>
            <a:off x="2393950" y="5276850"/>
            <a:ext cx="2133600" cy="14668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6" r="10494" b="35972"/>
          <a:stretch/>
        </p:blipFill>
        <p:spPr>
          <a:xfrm>
            <a:off x="4635500" y="5208397"/>
            <a:ext cx="1968500" cy="156565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5257799"/>
            <a:ext cx="2070100" cy="151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7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35000">
        <p:wipe/>
      </p:transition>
    </mc:Choice>
    <mc:Fallback xmlns="">
      <p:transition advClick="0" advTm="35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14800" y="3782284"/>
            <a:ext cx="5029200" cy="3352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Getting uncomfortable</a:t>
            </a:r>
          </a:p>
          <a:p>
            <a:r>
              <a:rPr lang="en-US" b="1" dirty="0"/>
              <a:t>Bottle and </a:t>
            </a:r>
            <a:r>
              <a:rPr lang="en-US" b="1" dirty="0" smtClean="0"/>
              <a:t>Cups</a:t>
            </a:r>
            <a:endParaRPr lang="en-US" dirty="0"/>
          </a:p>
          <a:p>
            <a:r>
              <a:rPr lang="en-US" dirty="0"/>
              <a:t>Respect individuality</a:t>
            </a:r>
          </a:p>
          <a:p>
            <a:r>
              <a:rPr lang="en-US" dirty="0"/>
              <a:t>Not to get in to personal conflicts</a:t>
            </a:r>
          </a:p>
          <a:p>
            <a:r>
              <a:rPr lang="en-US" dirty="0"/>
              <a:t>Punctuality</a:t>
            </a:r>
          </a:p>
          <a:p>
            <a:r>
              <a:rPr lang="en-US" dirty="0"/>
              <a:t>Listen, Realize and Empathize</a:t>
            </a:r>
          </a:p>
          <a:p>
            <a:r>
              <a:rPr lang="en-US" dirty="0"/>
              <a:t>Sri Lankan Perspective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en-US" b="1" dirty="0" smtClean="0"/>
              <a:t>Ground Rules</a:t>
            </a:r>
            <a:endParaRPr lang="en-US" b="1" dirty="0"/>
          </a:p>
        </p:txBody>
      </p:sp>
      <p:pic>
        <p:nvPicPr>
          <p:cNvPr id="2050" name="Picture 2" descr="E:\PYWA\Document Photos\DSCN151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2312436" cy="1733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PYWA\Document Photos\DSCN151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442" y="2141933"/>
            <a:ext cx="2198687" cy="164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:\PYWA\Document Photos\DSCN151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1" y="2119702"/>
            <a:ext cx="2222947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E:\PYWA\Document Photos\DSCN152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205" y="2129560"/>
            <a:ext cx="2209800" cy="165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:\PYWA\Document Photos\DSCN1524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745" y="2115629"/>
            <a:ext cx="2247278" cy="168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E:\PYWA\Document Photos\DSCN1525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3805042"/>
            <a:ext cx="2171700" cy="289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77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Click="0" advTm="28000">
        <p:wipe/>
      </p:transition>
    </mc:Choice>
    <mc:Fallback xmlns="">
      <p:transition advClick="0" advTm="28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99247" y="2248347"/>
            <a:ext cx="7745505" cy="4076253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Ramya</a:t>
            </a:r>
            <a:r>
              <a:rPr lang="en-US" dirty="0"/>
              <a:t>		</a:t>
            </a:r>
            <a:r>
              <a:rPr lang="en-US" b="1" dirty="0"/>
              <a:t>Process</a:t>
            </a:r>
            <a:r>
              <a:rPr lang="en-US" dirty="0"/>
              <a:t>: There should be a method to meet </a:t>
            </a:r>
            <a:r>
              <a:rPr lang="en-US" dirty="0" smtClean="0"/>
              <a:t>				up </a:t>
            </a:r>
            <a:r>
              <a:rPr lang="en-US" dirty="0"/>
              <a:t>at grass root levels</a:t>
            </a:r>
          </a:p>
          <a:p>
            <a:r>
              <a:rPr lang="en-US" dirty="0" err="1"/>
              <a:t>Ridma</a:t>
            </a:r>
            <a:r>
              <a:rPr lang="en-US" dirty="0"/>
              <a:t>		</a:t>
            </a:r>
            <a:r>
              <a:rPr lang="en-US" b="1" dirty="0"/>
              <a:t>Structure</a:t>
            </a:r>
            <a:r>
              <a:rPr lang="en-US" dirty="0"/>
              <a:t>: We should reduce the number of </a:t>
            </a:r>
            <a:r>
              <a:rPr lang="en-US" dirty="0" smtClean="0"/>
              <a:t>				nominations</a:t>
            </a:r>
            <a:endParaRPr lang="en-US" dirty="0"/>
          </a:p>
          <a:p>
            <a:r>
              <a:rPr lang="en-US" dirty="0" err="1"/>
              <a:t>Nimal</a:t>
            </a:r>
            <a:r>
              <a:rPr lang="en-US" dirty="0"/>
              <a:t>		</a:t>
            </a:r>
            <a:r>
              <a:rPr lang="en-US" b="1" dirty="0"/>
              <a:t>Process</a:t>
            </a:r>
            <a:r>
              <a:rPr lang="en-US" dirty="0"/>
              <a:t>: Cabinet is selected from an </a:t>
            </a:r>
            <a:r>
              <a:rPr lang="en-US" dirty="0" smtClean="0"/>
              <a:t>					interview</a:t>
            </a:r>
            <a:r>
              <a:rPr lang="en-US" dirty="0"/>
              <a:t>, there can be an influence, let </a:t>
            </a:r>
            <a:r>
              <a:rPr lang="en-US" dirty="0" smtClean="0"/>
              <a:t>				them select </a:t>
            </a:r>
            <a:r>
              <a:rPr lang="en-US" dirty="0"/>
              <a:t>the ministers </a:t>
            </a:r>
          </a:p>
          <a:p>
            <a:r>
              <a:rPr lang="en-US" dirty="0" err="1"/>
              <a:t>Chathura</a:t>
            </a: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b="1" dirty="0" smtClean="0"/>
              <a:t>Process </a:t>
            </a:r>
            <a:r>
              <a:rPr lang="en-US" b="1" dirty="0"/>
              <a:t>and Value</a:t>
            </a:r>
            <a:r>
              <a:rPr lang="en-US" dirty="0"/>
              <a:t>: Electing members should be a </a:t>
            </a:r>
            <a:r>
              <a:rPr lang="en-US" dirty="0" smtClean="0"/>
              <a:t>			right </a:t>
            </a:r>
            <a:r>
              <a:rPr lang="en-US" dirty="0"/>
              <a:t>of the youth in the country regardless of </a:t>
            </a:r>
            <a:r>
              <a:rPr lang="en-US" dirty="0" smtClean="0"/>
              <a:t>				their </a:t>
            </a:r>
            <a:r>
              <a:rPr lang="en-US" dirty="0"/>
              <a:t>organization</a:t>
            </a:r>
          </a:p>
          <a:p>
            <a:r>
              <a:rPr lang="en-US" dirty="0" err="1"/>
              <a:t>Shantha</a:t>
            </a: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b="1" dirty="0" smtClean="0"/>
              <a:t>Process</a:t>
            </a:r>
            <a:r>
              <a:rPr lang="en-US" dirty="0"/>
              <a:t>: Advisory board should have a right </a:t>
            </a:r>
            <a:r>
              <a:rPr lang="en-US" dirty="0" smtClean="0"/>
              <a:t>				approach </a:t>
            </a:r>
            <a:r>
              <a:rPr lang="en-US" dirty="0"/>
              <a:t>in making decisions</a:t>
            </a:r>
          </a:p>
          <a:p>
            <a:r>
              <a:rPr lang="en-US" dirty="0" err="1"/>
              <a:t>Wasantha</a:t>
            </a: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b="1" dirty="0" smtClean="0"/>
              <a:t>Structure</a:t>
            </a:r>
            <a:r>
              <a:rPr lang="en-US" dirty="0"/>
              <a:t>: Rights based approach and democratic </a:t>
            </a:r>
            <a:r>
              <a:rPr lang="en-US" dirty="0" smtClean="0"/>
              <a:t>			idea</a:t>
            </a:r>
            <a:r>
              <a:rPr lang="en-US" dirty="0"/>
              <a:t>,  There was nothing for me when we planned </a:t>
            </a:r>
            <a:r>
              <a:rPr lang="en-US" dirty="0" smtClean="0"/>
              <a:t>			the </a:t>
            </a:r>
            <a:r>
              <a:rPr lang="en-US" dirty="0"/>
              <a:t>third YP, This is more like a community </a:t>
            </a:r>
            <a:r>
              <a:rPr lang="en-US" dirty="0" smtClean="0"/>
              <a:t>				consultation</a:t>
            </a:r>
            <a:endParaRPr lang="en-US" dirty="0"/>
          </a:p>
          <a:p>
            <a:r>
              <a:rPr lang="en-US" dirty="0" err="1" smtClean="0"/>
              <a:t>Neavis</a:t>
            </a:r>
            <a:r>
              <a:rPr lang="en-US" dirty="0"/>
              <a:t>		</a:t>
            </a:r>
            <a:r>
              <a:rPr lang="en-US" b="1" dirty="0"/>
              <a:t>Energy</a:t>
            </a:r>
            <a:r>
              <a:rPr lang="en-US" dirty="0"/>
              <a:t>: Board member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762000"/>
            <a:ext cx="7756263" cy="1054250"/>
          </a:xfrm>
        </p:spPr>
        <p:txBody>
          <a:bodyPr/>
          <a:lstStyle/>
          <a:p>
            <a:pPr algn="l"/>
            <a:r>
              <a:rPr lang="en-US" sz="4400" b="1" dirty="0"/>
              <a:t>Systems </a:t>
            </a:r>
            <a:r>
              <a:rPr lang="en-US" sz="4400" b="1" dirty="0" smtClean="0"/>
              <a:t>thinking</a:t>
            </a:r>
            <a:br>
              <a:rPr lang="en-US" sz="4400" b="1" dirty="0" smtClean="0"/>
            </a:br>
            <a:r>
              <a:rPr lang="en-US" sz="4400" b="1" dirty="0"/>
              <a:t>	</a:t>
            </a:r>
            <a:r>
              <a:rPr lang="en-US" sz="4400" b="1" dirty="0" smtClean="0"/>
              <a:t>	 </a:t>
            </a:r>
            <a:r>
              <a:rPr lang="en-US" sz="4400" b="1" dirty="0"/>
              <a:t>‘Youth Parliament’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71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Click="0" advTm="25000">
        <p:wipe/>
      </p:transition>
    </mc:Choice>
    <mc:Fallback xmlns="">
      <p:transition advClick="0" advTm="25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419600" y="2286000"/>
            <a:ext cx="4482353" cy="3932807"/>
          </a:xfrm>
        </p:spPr>
        <p:txBody>
          <a:bodyPr anchor="ctr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/>
              <a:t>What did they </a:t>
            </a:r>
            <a:r>
              <a:rPr lang="en-US" sz="2800" b="1" dirty="0" smtClean="0"/>
              <a:t>expect</a:t>
            </a:r>
            <a:r>
              <a:rPr lang="en-US" sz="2800" dirty="0" smtClean="0"/>
              <a:t> when they brought in wolves?</a:t>
            </a:r>
          </a:p>
          <a:p>
            <a:pPr marL="1188720" lvl="3" indent="0">
              <a:lnSpc>
                <a:spcPct val="150000"/>
              </a:lnSpc>
              <a:buNone/>
            </a:pPr>
            <a:r>
              <a:rPr lang="en-US" sz="2000" dirty="0" smtClean="0"/>
              <a:t>	VS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What </a:t>
            </a:r>
            <a:r>
              <a:rPr lang="en-US" sz="2800" b="1" dirty="0" smtClean="0"/>
              <a:t>actually happened </a:t>
            </a:r>
            <a:r>
              <a:rPr lang="en-US" sz="2800" dirty="0" smtClean="0"/>
              <a:t>to the river?</a:t>
            </a:r>
          </a:p>
          <a:p>
            <a:pPr marL="1188720" lvl="3" indent="0">
              <a:lnSpc>
                <a:spcPct val="150000"/>
              </a:lnSpc>
              <a:buNone/>
            </a:pPr>
            <a:r>
              <a:rPr lang="en-US" sz="2000" dirty="0" smtClean="0"/>
              <a:t>	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1968650"/>
          </a:xfrm>
        </p:spPr>
        <p:txBody>
          <a:bodyPr/>
          <a:lstStyle/>
          <a:p>
            <a:r>
              <a:rPr lang="en-US" sz="4400" dirty="0"/>
              <a:t>‘</a:t>
            </a:r>
            <a:r>
              <a:rPr lang="en-US" sz="4400" b="1" dirty="0"/>
              <a:t>How wolves </a:t>
            </a:r>
            <a:r>
              <a:rPr lang="en-US" sz="4400" b="1" dirty="0" smtClean="0"/>
              <a:t>changed </a:t>
            </a:r>
            <a:r>
              <a:rPr lang="en-US" sz="4400" b="1" dirty="0"/>
              <a:t>rivers</a:t>
            </a:r>
            <a:r>
              <a:rPr lang="en-US" sz="4400" dirty="0" smtClean="0"/>
              <a:t>’ </a:t>
            </a:r>
            <a:r>
              <a:rPr lang="en-US" sz="4400" b="1" dirty="0" smtClean="0"/>
              <a:t>(Video) </a:t>
            </a:r>
            <a:endParaRPr lang="en-US" sz="4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286000"/>
            <a:ext cx="29718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1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Click="0" advTm="25000">
        <p:wipe/>
      </p:transition>
    </mc:Choice>
    <mc:Fallback xmlns="">
      <p:transition advClick="0" advTm="25000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03462" y="2019300"/>
            <a:ext cx="5721488" cy="4686300"/>
          </a:xfrm>
        </p:spPr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en-US" b="1" dirty="0" smtClean="0"/>
              <a:t>Sky		</a:t>
            </a:r>
            <a:r>
              <a:rPr lang="en-US" b="1" dirty="0" smtClean="0">
                <a:solidFill>
                  <a:schemeClr val="accent1"/>
                </a:solidFill>
              </a:rPr>
              <a:t>Vision</a:t>
            </a:r>
          </a:p>
          <a:p>
            <a:pPr>
              <a:lnSpc>
                <a:spcPct val="200000"/>
              </a:lnSpc>
            </a:pPr>
            <a:r>
              <a:rPr lang="en-US" b="1" dirty="0" smtClean="0"/>
              <a:t>Water	</a:t>
            </a:r>
            <a:r>
              <a:rPr lang="en-US" b="1" dirty="0" smtClean="0">
                <a:solidFill>
                  <a:schemeClr val="accent1"/>
                </a:solidFill>
              </a:rPr>
              <a:t>Process</a:t>
            </a:r>
            <a:r>
              <a:rPr lang="en-US" b="1" dirty="0" smtClean="0"/>
              <a:t>	  </a:t>
            </a:r>
          </a:p>
          <a:p>
            <a:pPr>
              <a:lnSpc>
                <a:spcPct val="200000"/>
              </a:lnSpc>
            </a:pPr>
            <a:r>
              <a:rPr lang="en-US" b="1" dirty="0" smtClean="0"/>
              <a:t>Fire		</a:t>
            </a:r>
            <a:r>
              <a:rPr lang="en-US" b="1" dirty="0" smtClean="0">
                <a:solidFill>
                  <a:schemeClr val="accent1"/>
                </a:solidFill>
              </a:rPr>
              <a:t>Shared Leadership</a:t>
            </a:r>
          </a:p>
          <a:p>
            <a:pPr>
              <a:lnSpc>
                <a:spcPct val="200000"/>
              </a:lnSpc>
            </a:pPr>
            <a:r>
              <a:rPr lang="en-US" b="1" dirty="0" smtClean="0"/>
              <a:t>Earth 	</a:t>
            </a:r>
            <a:r>
              <a:rPr lang="en-US" b="1" dirty="0" smtClean="0">
                <a:solidFill>
                  <a:schemeClr val="accent1"/>
                </a:solidFill>
              </a:rPr>
              <a:t>Structure</a:t>
            </a:r>
          </a:p>
          <a:p>
            <a:pPr>
              <a:lnSpc>
                <a:spcPct val="200000"/>
              </a:lnSpc>
            </a:pPr>
            <a:r>
              <a:rPr lang="en-US" b="1" dirty="0" smtClean="0"/>
              <a:t>Air		</a:t>
            </a:r>
            <a:r>
              <a:rPr lang="en-US" b="1" dirty="0" smtClean="0">
                <a:solidFill>
                  <a:schemeClr val="accent1"/>
                </a:solidFill>
              </a:rPr>
              <a:t>Values</a:t>
            </a:r>
          </a:p>
          <a:p>
            <a:pPr>
              <a:lnSpc>
                <a:spcPct val="200000"/>
              </a:lnSpc>
            </a:pPr>
            <a:r>
              <a:rPr lang="en-US" b="1" dirty="0" smtClean="0"/>
              <a:t>People	</a:t>
            </a:r>
            <a:r>
              <a:rPr lang="en-US" b="1" dirty="0" smtClean="0">
                <a:solidFill>
                  <a:schemeClr val="accent1"/>
                </a:solidFill>
              </a:rPr>
              <a:t>With youth centric focus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Systems Approach</a:t>
            </a:r>
            <a:endParaRPr lang="en-US" b="1" dirty="0"/>
          </a:p>
        </p:txBody>
      </p:sp>
      <p:pic>
        <p:nvPicPr>
          <p:cNvPr id="4" name="Picture 2" descr="E:\PYWA\Training Photos\Photos\DSCN211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981200"/>
            <a:ext cx="2810934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E:\PYWA\Training Photos\Photos\DSCN211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4572000"/>
            <a:ext cx="2810934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24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Click="0" advTm="25000">
        <p:wipe/>
      </p:transition>
    </mc:Choice>
    <mc:Fallback xmlns="">
      <p:transition advClick="0" advTm="25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1" y="2248347"/>
            <a:ext cx="5257800" cy="4381053"/>
          </a:xfrm>
        </p:spPr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en-US" dirty="0" smtClean="0"/>
              <a:t>Cause and effect are not closely related with time and space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Everything is interconnected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Faster is slower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Today’s problems come from yesterday’s solutions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 smtClean="0"/>
              <a:t>Laws of Systems Thinking</a:t>
            </a:r>
            <a:endParaRPr lang="en-US" sz="4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75" y="2590800"/>
            <a:ext cx="295275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6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Click="0" advTm="25000">
        <p:wipe/>
      </p:transition>
    </mc:Choice>
    <mc:Fallback xmlns="">
      <p:transition advClick="0" advTm="25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2175164"/>
            <a:ext cx="8458200" cy="464820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381000"/>
            <a:ext cx="7756263" cy="1054250"/>
          </a:xfrm>
        </p:spPr>
        <p:txBody>
          <a:bodyPr/>
          <a:lstStyle/>
          <a:p>
            <a:r>
              <a:rPr lang="en-US" b="1" dirty="0" smtClean="0"/>
              <a:t>Reflecting the Sessions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9" y="4343400"/>
            <a:ext cx="2324101" cy="21236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293" y="1666050"/>
            <a:ext cx="2498757" cy="2067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1" y="4343400"/>
            <a:ext cx="2457449" cy="21046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1666050"/>
            <a:ext cx="2362200" cy="2239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43" y="1666050"/>
            <a:ext cx="3251200" cy="223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81" r="19710"/>
          <a:stretch/>
        </p:blipFill>
        <p:spPr>
          <a:xfrm>
            <a:off x="2828893" y="4343400"/>
            <a:ext cx="3270250" cy="222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1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Click="0" advTm="25000">
        <p:wipe/>
      </p:transition>
    </mc:Choice>
    <mc:Fallback xmlns="">
      <p:transition advClick="0" advTm="25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7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30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8490" y="570156"/>
            <a:ext cx="8245960" cy="1054250"/>
          </a:xfrm>
        </p:spPr>
        <p:txBody>
          <a:bodyPr/>
          <a:lstStyle/>
          <a:p>
            <a:r>
              <a:rPr lang="en-US" b="1" dirty="0" smtClean="0"/>
              <a:t>Way forward for ‘PYWA’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286000"/>
            <a:ext cx="4972050" cy="37719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600" y="2166230"/>
            <a:ext cx="3720353" cy="3877815"/>
          </a:xfrm>
        </p:spPr>
        <p:txBody>
          <a:bodyPr anchor="ctr"/>
          <a:lstStyle/>
          <a:p>
            <a:pPr>
              <a:lnSpc>
                <a:spcPct val="300000"/>
              </a:lnSpc>
            </a:pPr>
            <a:r>
              <a:rPr lang="en-US" dirty="0" smtClean="0"/>
              <a:t>Who are we?</a:t>
            </a:r>
          </a:p>
          <a:p>
            <a:pPr>
              <a:lnSpc>
                <a:spcPct val="300000"/>
              </a:lnSpc>
            </a:pPr>
            <a:r>
              <a:rPr lang="en-US" dirty="0" smtClean="0"/>
              <a:t>Where are we?</a:t>
            </a:r>
          </a:p>
          <a:p>
            <a:pPr>
              <a:lnSpc>
                <a:spcPct val="300000"/>
              </a:lnSpc>
            </a:pPr>
            <a:r>
              <a:rPr lang="en-US" dirty="0" smtClean="0"/>
              <a:t>Where are we going?</a:t>
            </a:r>
          </a:p>
        </p:txBody>
      </p:sp>
    </p:spTree>
    <p:extLst>
      <p:ext uri="{BB962C8B-B14F-4D97-AF65-F5344CB8AC3E}">
        <p14:creationId xmlns:p14="http://schemas.microsoft.com/office/powerpoint/2010/main" val="179093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Click="0" advTm="25000">
        <p:wipe/>
      </p:transition>
    </mc:Choice>
    <mc:Fallback xmlns="">
      <p:transition advClick="0" advTm="25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068309"/>
            <a:ext cx="2010382" cy="134025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else did we do?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38350"/>
            <a:ext cx="2032000" cy="152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141008"/>
            <a:ext cx="2006600" cy="13377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990725"/>
            <a:ext cx="2070100" cy="1552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3600450"/>
            <a:ext cx="2070100" cy="1485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900" y="3600450"/>
            <a:ext cx="2133600" cy="1600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629025"/>
            <a:ext cx="2032000" cy="1524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629025"/>
            <a:ext cx="2070100" cy="15525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231606"/>
            <a:ext cx="2070100" cy="15525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850" y="5276850"/>
            <a:ext cx="1955800" cy="14668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0" y="5335058"/>
            <a:ext cx="1968500" cy="13123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5325892"/>
            <a:ext cx="2070100" cy="138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30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Click="0" advTm="40000">
        <p:wipe/>
      </p:transition>
    </mc:Choice>
    <mc:Fallback xmlns="">
      <p:transition advClick="0" advTm="40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99247" y="2248347"/>
            <a:ext cx="7987553" cy="4304853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b="1" dirty="0" smtClean="0"/>
              <a:t>Ashraf</a:t>
            </a:r>
            <a:r>
              <a:rPr lang="en-US" dirty="0" smtClean="0"/>
              <a:t>: For the concept</a:t>
            </a:r>
          </a:p>
          <a:p>
            <a:pPr>
              <a:lnSpc>
                <a:spcPct val="200000"/>
              </a:lnSpc>
            </a:pPr>
            <a:r>
              <a:rPr lang="en-US" b="1" dirty="0" err="1" smtClean="0"/>
              <a:t>Ridma</a:t>
            </a:r>
            <a:r>
              <a:rPr lang="en-US" dirty="0" smtClean="0"/>
              <a:t>, </a:t>
            </a:r>
            <a:r>
              <a:rPr lang="en-US" b="1" dirty="0" err="1" smtClean="0"/>
              <a:t>Chathura</a:t>
            </a:r>
            <a:r>
              <a:rPr lang="en-US" dirty="0" smtClean="0"/>
              <a:t> and </a:t>
            </a:r>
            <a:r>
              <a:rPr lang="en-US" b="1" dirty="0" smtClean="0"/>
              <a:t>Ravi</a:t>
            </a:r>
            <a:r>
              <a:rPr lang="en-US" dirty="0" smtClean="0"/>
              <a:t>: For photographs</a:t>
            </a:r>
          </a:p>
          <a:p>
            <a:pPr>
              <a:lnSpc>
                <a:spcPct val="200000"/>
              </a:lnSpc>
            </a:pPr>
            <a:r>
              <a:rPr lang="en-US" b="1" dirty="0" smtClean="0"/>
              <a:t>Dinesh</a:t>
            </a:r>
            <a:r>
              <a:rPr lang="en-US" dirty="0" smtClean="0"/>
              <a:t>: For the tremendous IT support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All others how helped throughout the process</a:t>
            </a:r>
          </a:p>
          <a:p>
            <a:pPr>
              <a:lnSpc>
                <a:spcPct val="200000"/>
              </a:lnSpc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 Big </a:t>
            </a:r>
            <a:r>
              <a:rPr lang="en-US" b="1" dirty="0"/>
              <a:t>T</a:t>
            </a:r>
            <a:r>
              <a:rPr lang="en-US" b="1" dirty="0" smtClean="0"/>
              <a:t>hank </a:t>
            </a:r>
            <a:r>
              <a:rPr lang="en-US" b="1" dirty="0"/>
              <a:t>Y</a:t>
            </a:r>
            <a:r>
              <a:rPr lang="en-US" b="1" dirty="0" smtClean="0"/>
              <a:t>ou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9162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Click="0" advTm="25000">
        <p:wipe/>
      </p:transition>
    </mc:Choice>
    <mc:Fallback xmlns="">
      <p:transition advClick="0" advTm="25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304800"/>
            <a:ext cx="8610600" cy="1731982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Building Competencies of Youth Workers’ in Sri Lanka</a:t>
            </a:r>
            <a:endParaRPr lang="en-US" sz="4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562600"/>
            <a:ext cx="6477000" cy="838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11</a:t>
            </a:r>
            <a:r>
              <a:rPr lang="en-US" baseline="30000" dirty="0" smtClean="0"/>
              <a:t>th</a:t>
            </a:r>
            <a:r>
              <a:rPr lang="en-US" dirty="0" smtClean="0"/>
              <a:t> – 17</a:t>
            </a:r>
            <a:r>
              <a:rPr lang="en-US" baseline="30000" dirty="0" smtClean="0"/>
              <a:t>th</a:t>
            </a:r>
            <a:r>
              <a:rPr lang="en-US" dirty="0" smtClean="0"/>
              <a:t> September, 2016</a:t>
            </a:r>
          </a:p>
          <a:p>
            <a:r>
              <a:rPr lang="en-US" dirty="0" smtClean="0"/>
              <a:t>At </a:t>
            </a:r>
            <a:r>
              <a:rPr lang="en-US" dirty="0" err="1" smtClean="0"/>
              <a:t>Kithul</a:t>
            </a:r>
            <a:r>
              <a:rPr lang="en-US" dirty="0" smtClean="0"/>
              <a:t> Kanda Mountain Resort, </a:t>
            </a:r>
            <a:r>
              <a:rPr lang="en-US" dirty="0" err="1" smtClean="0"/>
              <a:t>Meepe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171699"/>
            <a:ext cx="5991606" cy="323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1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Click="0" advTm="60000">
        <p:wipe/>
      </p:transition>
    </mc:Choice>
    <mc:Fallback xmlns="">
      <p:transition advClick="0" advTm="60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371600" y="4038600"/>
            <a:ext cx="7620000" cy="292298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Unleashing </a:t>
            </a:r>
            <a:r>
              <a:rPr lang="en-US" dirty="0"/>
              <a:t>the </a:t>
            </a:r>
            <a:r>
              <a:rPr lang="en-US" dirty="0" smtClean="0"/>
              <a:t>potential </a:t>
            </a:r>
            <a:r>
              <a:rPr lang="en-US" b="1" dirty="0" smtClean="0"/>
              <a:t>|</a:t>
            </a:r>
            <a:r>
              <a:rPr lang="en-US" dirty="0" smtClean="0"/>
              <a:t>Change </a:t>
            </a:r>
            <a:r>
              <a:rPr lang="en-US" dirty="0"/>
              <a:t>like an </a:t>
            </a:r>
            <a:r>
              <a:rPr lang="en-US" dirty="0" smtClean="0"/>
              <a:t>eagle </a:t>
            </a:r>
            <a:r>
              <a:rPr lang="en-US" b="1" dirty="0" smtClean="0"/>
              <a:t>|</a:t>
            </a:r>
            <a:r>
              <a:rPr lang="en-US" dirty="0" smtClean="0"/>
              <a:t>trying </a:t>
            </a:r>
            <a:r>
              <a:rPr lang="en-US" dirty="0"/>
              <a:t>to get up helping </a:t>
            </a:r>
            <a:r>
              <a:rPr lang="en-US" dirty="0" smtClean="0"/>
              <a:t>others </a:t>
            </a:r>
            <a:r>
              <a:rPr lang="en-US" b="1" dirty="0" smtClean="0"/>
              <a:t>|</a:t>
            </a:r>
            <a:r>
              <a:rPr lang="en-US" dirty="0" smtClean="0"/>
              <a:t>Lense </a:t>
            </a:r>
            <a:r>
              <a:rPr lang="en-US" b="1" dirty="0" smtClean="0"/>
              <a:t>|</a:t>
            </a:r>
            <a:r>
              <a:rPr lang="en-US" dirty="0" smtClean="0"/>
              <a:t>Gods </a:t>
            </a:r>
            <a:r>
              <a:rPr lang="en-US" b="1" dirty="0" smtClean="0"/>
              <a:t>|</a:t>
            </a:r>
            <a:r>
              <a:rPr lang="en-US" dirty="0" smtClean="0"/>
              <a:t>Unity </a:t>
            </a:r>
            <a:r>
              <a:rPr lang="en-US" b="1" dirty="0" smtClean="0"/>
              <a:t>|</a:t>
            </a:r>
            <a:r>
              <a:rPr lang="en-US" dirty="0" smtClean="0"/>
              <a:t>Sun </a:t>
            </a:r>
            <a:r>
              <a:rPr lang="en-US" dirty="0"/>
              <a:t>life and </a:t>
            </a:r>
            <a:r>
              <a:rPr lang="en-US" dirty="0" smtClean="0"/>
              <a:t>lights </a:t>
            </a:r>
            <a:r>
              <a:rPr lang="en-US" b="1" dirty="0" smtClean="0"/>
              <a:t>|</a:t>
            </a:r>
            <a:r>
              <a:rPr lang="en-US" dirty="0" smtClean="0"/>
              <a:t> Singing songs</a:t>
            </a:r>
            <a:r>
              <a:rPr lang="en-US" dirty="0"/>
              <a:t> </a:t>
            </a:r>
            <a:r>
              <a:rPr lang="en-US" b="1" dirty="0"/>
              <a:t>|</a:t>
            </a:r>
            <a:r>
              <a:rPr lang="en-US" dirty="0" smtClean="0"/>
              <a:t>Special </a:t>
            </a:r>
            <a:r>
              <a:rPr lang="en-US" dirty="0" err="1" smtClean="0"/>
              <a:t>needs</a:t>
            </a:r>
            <a:r>
              <a:rPr lang="en-US" b="1" dirty="0" err="1" smtClean="0"/>
              <a:t>|</a:t>
            </a:r>
            <a:r>
              <a:rPr lang="en-US" dirty="0" err="1" smtClean="0"/>
              <a:t>Protecting</a:t>
            </a:r>
            <a:r>
              <a:rPr lang="en-US" dirty="0" smtClean="0"/>
              <a:t> </a:t>
            </a:r>
            <a:r>
              <a:rPr lang="en-US" dirty="0" err="1" smtClean="0"/>
              <a:t>groups</a:t>
            </a:r>
            <a:r>
              <a:rPr lang="en-US" b="1" dirty="0" err="1" smtClean="0"/>
              <a:t>|</a:t>
            </a:r>
            <a:r>
              <a:rPr lang="en-US" dirty="0" err="1" smtClean="0"/>
              <a:t>Energy</a:t>
            </a:r>
            <a:r>
              <a:rPr lang="en-US" dirty="0" smtClean="0"/>
              <a:t> </a:t>
            </a:r>
            <a:r>
              <a:rPr lang="en-US" dirty="0"/>
              <a:t>of </a:t>
            </a:r>
            <a:r>
              <a:rPr lang="en-US" dirty="0" smtClean="0"/>
              <a:t>youth </a:t>
            </a:r>
            <a:r>
              <a:rPr lang="en-US" b="1" dirty="0" smtClean="0"/>
              <a:t>|</a:t>
            </a:r>
            <a:r>
              <a:rPr lang="en-US" dirty="0" smtClean="0"/>
              <a:t>knowledge </a:t>
            </a:r>
            <a:r>
              <a:rPr lang="en-US" dirty="0"/>
              <a:t>attitudes and </a:t>
            </a:r>
            <a:r>
              <a:rPr lang="en-US" dirty="0" smtClean="0"/>
              <a:t>skills </a:t>
            </a:r>
            <a:r>
              <a:rPr lang="en-US" b="1" dirty="0" smtClean="0"/>
              <a:t>|</a:t>
            </a:r>
            <a:r>
              <a:rPr lang="en-US" dirty="0" smtClean="0"/>
              <a:t>develop </a:t>
            </a:r>
            <a:r>
              <a:rPr lang="en-US" dirty="0" err="1" smtClean="0"/>
              <a:t>competencies</a:t>
            </a:r>
            <a:r>
              <a:rPr lang="en-US" b="1" dirty="0" err="1" smtClean="0"/>
              <a:t>|</a:t>
            </a:r>
            <a:r>
              <a:rPr lang="en-US" dirty="0" err="1" smtClean="0"/>
              <a:t>Revolution</a:t>
            </a:r>
            <a:r>
              <a:rPr lang="en-US" dirty="0" smtClean="0"/>
              <a:t> </a:t>
            </a:r>
            <a:r>
              <a:rPr lang="en-US" b="1" dirty="0"/>
              <a:t>|</a:t>
            </a:r>
            <a:r>
              <a:rPr lang="en-US" dirty="0" smtClean="0"/>
              <a:t>energy </a:t>
            </a:r>
            <a:r>
              <a:rPr lang="en-US" dirty="0"/>
              <a:t>of </a:t>
            </a:r>
            <a:r>
              <a:rPr lang="en-US" dirty="0" err="1" smtClean="0"/>
              <a:t>youth</a:t>
            </a:r>
            <a:r>
              <a:rPr lang="en-US" b="1" dirty="0" err="1" smtClean="0"/>
              <a:t>|</a:t>
            </a:r>
            <a:r>
              <a:rPr lang="en-US" dirty="0" err="1" smtClean="0"/>
              <a:t>power</a:t>
            </a:r>
            <a:r>
              <a:rPr lang="en-US" b="1" dirty="0" err="1" smtClean="0"/>
              <a:t>|</a:t>
            </a:r>
            <a:r>
              <a:rPr lang="en-US" dirty="0" err="1"/>
              <a:t>R</a:t>
            </a:r>
            <a:r>
              <a:rPr lang="en-US" dirty="0" err="1" smtClean="0"/>
              <a:t>eflection</a:t>
            </a:r>
            <a:r>
              <a:rPr lang="en-US" dirty="0" smtClean="0"/>
              <a:t> tree</a:t>
            </a:r>
            <a:r>
              <a:rPr lang="en-US" dirty="0"/>
              <a:t>	</a:t>
            </a:r>
            <a:r>
              <a:rPr lang="en-US" b="1" dirty="0" smtClean="0"/>
              <a:t>|</a:t>
            </a:r>
            <a:r>
              <a:rPr lang="en-US" dirty="0" smtClean="0"/>
              <a:t>singer </a:t>
            </a:r>
            <a:r>
              <a:rPr lang="en-US" dirty="0"/>
              <a:t>and performer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6800" y="457199"/>
            <a:ext cx="7756263" cy="1054250"/>
          </a:xfrm>
        </p:spPr>
        <p:txBody>
          <a:bodyPr/>
          <a:lstStyle/>
          <a:p>
            <a:pPr algn="r"/>
            <a:r>
              <a:rPr lang="en-US" b="1" dirty="0"/>
              <a:t>Clay and Sculptor </a:t>
            </a:r>
          </a:p>
        </p:txBody>
      </p:sp>
      <p:pic>
        <p:nvPicPr>
          <p:cNvPr id="3074" name="Picture 2" descr="E:\PYWA\Document Photos\DSCN152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61882"/>
            <a:ext cx="2984235" cy="244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PYWA\Document Photos\DSCN15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629" y="1961882"/>
            <a:ext cx="2958634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:\PYWA\Document Photos\DSCN153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1" y="457199"/>
            <a:ext cx="2949575" cy="393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61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Click="0" advTm="35000">
        <p:wipe/>
      </p:transition>
    </mc:Choice>
    <mc:Fallback xmlns="">
      <p:transition advClick="0" advTm="35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/>
              <a:t>Facilitator vs.</a:t>
            </a:r>
            <a:br>
              <a:rPr lang="en-US" b="1" dirty="0" smtClean="0"/>
            </a:br>
            <a:r>
              <a:rPr lang="en-US" b="1" dirty="0" smtClean="0"/>
              <a:t>Participant</a:t>
            </a:r>
            <a:endParaRPr lang="en-US" b="1" dirty="0"/>
          </a:p>
        </p:txBody>
      </p:sp>
      <p:pic>
        <p:nvPicPr>
          <p:cNvPr id="1026" name="Picture 2" descr="C:\Program Files\Microsoft Office\MEDIA\CAGCAT10\j0336075.wmf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86600" y="304800"/>
            <a:ext cx="1611674" cy="163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838200" y="2240280"/>
            <a:ext cx="7610855" cy="3877056"/>
          </a:xfrm>
        </p:spPr>
        <p:txBody>
          <a:bodyPr>
            <a:normAutofit lnSpcReduction="10000"/>
          </a:bodyPr>
          <a:lstStyle/>
          <a:p>
            <a:pPr>
              <a:lnSpc>
                <a:spcPct val="250000"/>
              </a:lnSpc>
            </a:pPr>
            <a:r>
              <a:rPr lang="en-US" dirty="0" smtClean="0">
                <a:solidFill>
                  <a:schemeClr val="tx2"/>
                </a:solidFill>
              </a:rPr>
              <a:t>Act </a:t>
            </a:r>
            <a:r>
              <a:rPr lang="en-US" dirty="0">
                <a:solidFill>
                  <a:schemeClr val="tx2"/>
                </a:solidFill>
              </a:rPr>
              <a:t>both roles </a:t>
            </a:r>
            <a:endParaRPr lang="en-US" dirty="0" smtClean="0">
              <a:solidFill>
                <a:schemeClr val="tx2"/>
              </a:solidFill>
            </a:endParaRPr>
          </a:p>
          <a:p>
            <a:pPr>
              <a:lnSpc>
                <a:spcPct val="250000"/>
              </a:lnSpc>
            </a:pPr>
            <a:r>
              <a:rPr lang="en-US" dirty="0">
                <a:solidFill>
                  <a:schemeClr val="tx2"/>
                </a:solidFill>
              </a:rPr>
              <a:t>Be aware of the </a:t>
            </a:r>
            <a:r>
              <a:rPr lang="en-US" dirty="0" smtClean="0">
                <a:solidFill>
                  <a:schemeClr val="tx2"/>
                </a:solidFill>
              </a:rPr>
              <a:t>capacity</a:t>
            </a:r>
          </a:p>
          <a:p>
            <a:pPr>
              <a:lnSpc>
                <a:spcPct val="250000"/>
              </a:lnSpc>
            </a:pPr>
            <a:r>
              <a:rPr lang="en-US" dirty="0" smtClean="0">
                <a:solidFill>
                  <a:schemeClr val="tx2"/>
                </a:solidFill>
              </a:rPr>
              <a:t>Be aware of the challenges</a:t>
            </a:r>
          </a:p>
          <a:p>
            <a:pPr>
              <a:lnSpc>
                <a:spcPct val="250000"/>
              </a:lnSpc>
            </a:pPr>
            <a:r>
              <a:rPr lang="en-US" dirty="0" smtClean="0">
                <a:solidFill>
                  <a:schemeClr val="tx2"/>
                </a:solidFill>
              </a:rPr>
              <a:t>Be aware of the resources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098" name="Picture 2" descr="E:\PYWA\Document Photos\DSCN154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023056"/>
            <a:ext cx="2121326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E:\PYWA\Document Photos\DSCN154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023056"/>
            <a:ext cx="2209800" cy="165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:\PYWA\Document Photos\DSCN154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207" y="3817139"/>
            <a:ext cx="3581401" cy="268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06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Click="0" advTm="15000">
        <p:wipe/>
      </p:transition>
    </mc:Choice>
    <mc:Fallback xmlns="">
      <p:transition advClick="0" advTm="15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09600" y="2133600"/>
            <a:ext cx="8000999" cy="4190999"/>
          </a:xfrm>
        </p:spPr>
        <p:txBody>
          <a:bodyPr>
            <a:normAutofit/>
          </a:bodyPr>
          <a:lstStyle/>
          <a:p>
            <a:r>
              <a:rPr lang="en-US" dirty="0"/>
              <a:t>Making the learner responsible for </a:t>
            </a:r>
            <a:r>
              <a:rPr lang="en-US" dirty="0" smtClean="0"/>
              <a:t>learning </a:t>
            </a:r>
            <a:endParaRPr lang="en-US" dirty="0"/>
          </a:p>
          <a:p>
            <a:r>
              <a:rPr lang="en-US" dirty="0"/>
              <a:t>Use two way communication involve the </a:t>
            </a:r>
            <a:r>
              <a:rPr lang="en-US" dirty="0" smtClean="0"/>
              <a:t>learner </a:t>
            </a:r>
            <a:r>
              <a:rPr lang="en-US" dirty="0"/>
              <a:t>in the learning </a:t>
            </a:r>
            <a:r>
              <a:rPr lang="en-US" dirty="0" smtClean="0"/>
              <a:t>process</a:t>
            </a:r>
          </a:p>
          <a:p>
            <a:r>
              <a:rPr lang="en-US" dirty="0" smtClean="0"/>
              <a:t>Introduce challenge in learning [Making the sessions challenging for the participants as facilitators] </a:t>
            </a:r>
          </a:p>
          <a:p>
            <a:r>
              <a:rPr lang="en-US" dirty="0" smtClean="0"/>
              <a:t>Invoke </a:t>
            </a:r>
            <a:r>
              <a:rPr lang="en-US" dirty="0"/>
              <a:t>feelings as learning is enhanced when you involve </a:t>
            </a:r>
            <a:r>
              <a:rPr lang="en-US" dirty="0" smtClean="0"/>
              <a:t>emotions </a:t>
            </a:r>
          </a:p>
          <a:p>
            <a:r>
              <a:rPr lang="en-US" dirty="0" smtClean="0"/>
              <a:t>Learners need to know the big picture </a:t>
            </a:r>
          </a:p>
          <a:p>
            <a:r>
              <a:rPr lang="en-US" dirty="0" smtClean="0"/>
              <a:t>Take </a:t>
            </a:r>
            <a:r>
              <a:rPr lang="en-US" dirty="0"/>
              <a:t>participants from what they know to what they don’t </a:t>
            </a:r>
            <a:r>
              <a:rPr lang="en-US" dirty="0" smtClean="0"/>
              <a:t>know 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b="1" dirty="0" smtClean="0"/>
              <a:t>Learning Commandments 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85839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Click="0" advTm="18000">
        <p:wipe/>
      </p:transition>
    </mc:Choice>
    <mc:Fallback xmlns="">
      <p:transition advClick="0" advTm="18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3166134"/>
              </p:ext>
            </p:extLst>
          </p:nvPr>
        </p:nvGraphicFramePr>
        <p:xfrm>
          <a:off x="381000" y="1600200"/>
          <a:ext cx="8610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533400"/>
            <a:ext cx="7756263" cy="1054250"/>
          </a:xfrm>
        </p:spPr>
        <p:txBody>
          <a:bodyPr/>
          <a:lstStyle/>
          <a:p>
            <a:pPr algn="l"/>
            <a:r>
              <a:rPr lang="en-US" b="1" dirty="0" smtClean="0"/>
              <a:t>Lenses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5478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Click="0" advTm="25000">
        <p:wipe/>
      </p:transition>
    </mc:Choice>
    <mc:Fallback xmlns="">
      <p:transition advClick="0" advTm="25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95B18A6-9F3C-477F-9A7A-739F05DB94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5">
                                            <p:graphicEl>
                                              <a:dgm id="{795B18A6-9F3C-477F-9A7A-739F05DB94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3196EE2-3E3D-4E7B-83B1-BF8FDF7921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0"/>
                                        <p:tgtEl>
                                          <p:spTgt spid="5">
                                            <p:graphicEl>
                                              <a:dgm id="{83196EE2-3E3D-4E7B-83B1-BF8FDF7921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6305263-3CA4-4954-B1FB-6EEADECCB7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0"/>
                                        <p:tgtEl>
                                          <p:spTgt spid="5">
                                            <p:graphicEl>
                                              <a:dgm id="{96305263-3CA4-4954-B1FB-6EEADECCB7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EF9DA35-4094-4493-85AA-FE2267C16A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0"/>
                                        <p:tgtEl>
                                          <p:spTgt spid="5">
                                            <p:graphicEl>
                                              <a:dgm id="{2EF9DA35-4094-4493-85AA-FE2267C16A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5AE5A7D-4011-41AB-BE81-740FB31DB4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0"/>
                                        <p:tgtEl>
                                          <p:spTgt spid="5">
                                            <p:graphicEl>
                                              <a:dgm id="{B5AE5A7D-4011-41AB-BE81-740FB31DB4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0328E49-1819-49EB-9B0C-FA818598EB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0"/>
                                        <p:tgtEl>
                                          <p:spTgt spid="5">
                                            <p:graphicEl>
                                              <a:dgm id="{F0328E49-1819-49EB-9B0C-FA818598EB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B730010-5095-4F2B-87B0-479538AA54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0"/>
                                        <p:tgtEl>
                                          <p:spTgt spid="5">
                                            <p:graphicEl>
                                              <a:dgm id="{BB730010-5095-4F2B-87B0-479538AA54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1050FB0-8F0B-4CE5-97F2-90D96F0D04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0"/>
                                        <p:tgtEl>
                                          <p:spTgt spid="5">
                                            <p:graphicEl>
                                              <a:dgm id="{31050FB0-8F0B-4CE5-97F2-90D96F0D04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1000" y="2719048"/>
            <a:ext cx="8763000" cy="430485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Mind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Jog </a:t>
            </a:r>
            <a:r>
              <a:rPr lang="en-US" dirty="0" smtClean="0"/>
              <a:t>		 </a:t>
            </a:r>
            <a:r>
              <a:rPr lang="en-US" dirty="0"/>
              <a:t>		Draw their attention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Personal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Connect	</a:t>
            </a:r>
            <a:r>
              <a:rPr lang="en-US" dirty="0"/>
              <a:t>		</a:t>
            </a:r>
            <a:r>
              <a:rPr lang="en-US" dirty="0" smtClean="0"/>
              <a:t>Relevance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Information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Exchange</a:t>
            </a:r>
            <a:r>
              <a:rPr lang="en-US" dirty="0"/>
              <a:t>		Physical activity, talk </a:t>
            </a:r>
            <a:r>
              <a:rPr lang="en-US" dirty="0" smtClean="0"/>
              <a:t>etc.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Information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Application</a:t>
            </a:r>
            <a:r>
              <a:rPr lang="en-US" dirty="0"/>
              <a:t>		</a:t>
            </a:r>
            <a:r>
              <a:rPr lang="en-US" dirty="0" smtClean="0"/>
              <a:t>Chance </a:t>
            </a:r>
            <a:r>
              <a:rPr lang="en-US" dirty="0"/>
              <a:t>to apply </a:t>
            </a:r>
            <a:r>
              <a:rPr lang="en-US" dirty="0" smtClean="0"/>
              <a:t>what they 						learn </a:t>
            </a:r>
            <a:r>
              <a:rPr lang="en-US" dirty="0"/>
              <a:t>| Building </a:t>
            </a:r>
            <a:r>
              <a:rPr lang="en-US" dirty="0" smtClean="0"/>
              <a:t>competencies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Real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World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onnection</a:t>
            </a:r>
            <a:r>
              <a:rPr lang="en-US" dirty="0"/>
              <a:t>		</a:t>
            </a:r>
            <a:r>
              <a:rPr lang="en-US" dirty="0" smtClean="0"/>
              <a:t>Satisfaction </a:t>
            </a:r>
            <a:r>
              <a:rPr lang="en-US" dirty="0"/>
              <a:t>| changing </a:t>
            </a:r>
            <a:r>
              <a:rPr lang="en-US" dirty="0" smtClean="0"/>
              <a:t>						participant </a:t>
            </a:r>
            <a:r>
              <a:rPr lang="en-US" dirty="0"/>
              <a:t>behaviour to </a:t>
            </a:r>
            <a:r>
              <a:rPr lang="en-US" dirty="0" smtClean="0"/>
              <a:t>						apply 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43000" y="533400"/>
            <a:ext cx="7756263" cy="1054250"/>
          </a:xfrm>
        </p:spPr>
        <p:txBody>
          <a:bodyPr/>
          <a:lstStyle/>
          <a:p>
            <a:pPr algn="r"/>
            <a:r>
              <a:rPr lang="en-US" b="1" dirty="0" smtClean="0"/>
              <a:t> Walkers’ Cycle</a:t>
            </a:r>
            <a:endParaRPr lang="en-US" b="1" dirty="0"/>
          </a:p>
        </p:txBody>
      </p:sp>
      <p:pic>
        <p:nvPicPr>
          <p:cNvPr id="5123" name="Picture 3" descr="E:\PYWA\Document Photos\DSCN161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9521"/>
            <a:ext cx="3505200" cy="2579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54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Click="0" advTm="25000">
        <p:wipe/>
      </p:transition>
    </mc:Choice>
    <mc:Fallback xmlns="">
      <p:transition advClick="0" advTm="25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 smtClean="0"/>
              <a:t>Pivotal Learning</a:t>
            </a:r>
            <a:endParaRPr lang="en-US" sz="4800" b="1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4800600" cy="446532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 smtClean="0">
                <a:solidFill>
                  <a:schemeClr val="tx1"/>
                </a:solidFill>
              </a:rPr>
              <a:t>Places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/>
                </a:solidFill>
              </a:rPr>
              <a:t>Early work </a:t>
            </a:r>
            <a:r>
              <a:rPr lang="en-US" dirty="0" smtClean="0">
                <a:solidFill>
                  <a:schemeClr val="tx1"/>
                </a:solidFill>
              </a:rPr>
              <a:t>life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/>
                </a:solidFill>
              </a:rPr>
              <a:t>Learning from </a:t>
            </a:r>
            <a:r>
              <a:rPr lang="en-US" dirty="0" smtClean="0">
                <a:solidFill>
                  <a:schemeClr val="tx1"/>
                </a:solidFill>
              </a:rPr>
              <a:t>challenges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tx1"/>
                </a:solidFill>
              </a:rPr>
              <a:t>Education through experience outside classroom 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514600"/>
            <a:ext cx="2743905" cy="3876675"/>
          </a:xfrm>
        </p:spPr>
      </p:pic>
    </p:spTree>
    <p:extLst>
      <p:ext uri="{BB962C8B-B14F-4D97-AF65-F5344CB8AC3E}">
        <p14:creationId xmlns:p14="http://schemas.microsoft.com/office/powerpoint/2010/main" val="315833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 advClick="0" advTm="25000">
        <p:wipe/>
      </p:transition>
    </mc:Choice>
    <mc:Fallback xmlns="">
      <p:transition advClick="0" advTm="2500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ardcover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Hardcover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Hardcover</Template>
  <TotalTime>1846</TotalTime>
  <Words>633</Words>
  <Application>Microsoft Office PowerPoint</Application>
  <PresentationFormat>On-screen Show (4:3)</PresentationFormat>
  <Paragraphs>167</Paragraphs>
  <Slides>38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Hardcover</vt:lpstr>
      <vt:lpstr>Building Competencies of Youth Workers’ in Sri Lanka – A residential training programme organized by the PYWA</vt:lpstr>
      <vt:lpstr>Inauguration</vt:lpstr>
      <vt:lpstr> Ground Rules</vt:lpstr>
      <vt:lpstr>Clay and Sculptor </vt:lpstr>
      <vt:lpstr>Facilitator vs. Participant</vt:lpstr>
      <vt:lpstr>Learning Commandments </vt:lpstr>
      <vt:lpstr>Lenses</vt:lpstr>
      <vt:lpstr> Walkers’ Cycle</vt:lpstr>
      <vt:lpstr>Pivotal Learning</vt:lpstr>
      <vt:lpstr>Listening</vt:lpstr>
      <vt:lpstr>Consultation with  Youth Minister</vt:lpstr>
      <vt:lpstr>Consultation with YM</vt:lpstr>
      <vt:lpstr>Concept of Spaces</vt:lpstr>
      <vt:lpstr>Facilitation Skills</vt:lpstr>
      <vt:lpstr>IGNITE</vt:lpstr>
      <vt:lpstr>Toxic River</vt:lpstr>
      <vt:lpstr>‘Affalo’    Crossing the river</vt:lpstr>
      <vt:lpstr>‘Ginger’   Crossing the river</vt:lpstr>
      <vt:lpstr>Role of a Youth Worker</vt:lpstr>
      <vt:lpstr>Identities</vt:lpstr>
      <vt:lpstr>“District quota for university entrance”</vt:lpstr>
      <vt:lpstr>“Buddhism should be the state religion in SL”</vt:lpstr>
      <vt:lpstr>Exclusion Tree</vt:lpstr>
      <vt:lpstr>Dropping the Bulb</vt:lpstr>
      <vt:lpstr>Mythical Stories</vt:lpstr>
      <vt:lpstr>Mock Sessions</vt:lpstr>
      <vt:lpstr>“What are my challenges as a youth worker?”</vt:lpstr>
      <vt:lpstr>Learning Systems Thinking</vt:lpstr>
      <vt:lpstr>Systems Thinking </vt:lpstr>
      <vt:lpstr>Systems thinking    ‘Youth Parliament’ </vt:lpstr>
      <vt:lpstr>‘How wolves changed rivers’ (Video) </vt:lpstr>
      <vt:lpstr>Systems Approach</vt:lpstr>
      <vt:lpstr>Laws of Systems Thinking</vt:lpstr>
      <vt:lpstr>Reflecting the Sessions</vt:lpstr>
      <vt:lpstr>Way forward for ‘PYWA’</vt:lpstr>
      <vt:lpstr>What else did we do?</vt:lpstr>
      <vt:lpstr>A Big Thank You</vt:lpstr>
      <vt:lpstr>Building Competencies of Youth Workers’ in Sri Lanka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Competencies of youth Workers’ in Sri Lanka</dc:title>
  <dc:creator>Hasanthi</dc:creator>
  <cp:lastModifiedBy>Ranaweera</cp:lastModifiedBy>
  <cp:revision>98</cp:revision>
  <dcterms:created xsi:type="dcterms:W3CDTF">2016-09-14T10:37:51Z</dcterms:created>
  <dcterms:modified xsi:type="dcterms:W3CDTF">2018-06-17T08:10:32Z</dcterms:modified>
</cp:coreProperties>
</file>